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76"/>
  </p:notesMasterIdLst>
  <p:sldIdLst>
    <p:sldId id="256" r:id="rId2"/>
    <p:sldId id="321" r:id="rId3"/>
    <p:sldId id="322" r:id="rId4"/>
    <p:sldId id="323" r:id="rId5"/>
    <p:sldId id="324" r:id="rId6"/>
    <p:sldId id="325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26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258" r:id="rId28"/>
    <p:sldId id="354" r:id="rId29"/>
    <p:sldId id="268" r:id="rId30"/>
    <p:sldId id="355" r:id="rId31"/>
    <p:sldId id="278" r:id="rId32"/>
    <p:sldId id="356" r:id="rId33"/>
    <p:sldId id="289" r:id="rId34"/>
    <p:sldId id="357" r:id="rId35"/>
    <p:sldId id="358" r:id="rId36"/>
    <p:sldId id="359" r:id="rId37"/>
    <p:sldId id="360" r:id="rId38"/>
    <p:sldId id="362" r:id="rId39"/>
    <p:sldId id="363" r:id="rId40"/>
    <p:sldId id="31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5" r:id="rId53"/>
    <p:sldId id="293" r:id="rId54"/>
    <p:sldId id="294" r:id="rId55"/>
    <p:sldId id="376" r:id="rId56"/>
    <p:sldId id="393" r:id="rId57"/>
    <p:sldId id="297" r:id="rId58"/>
    <p:sldId id="377" r:id="rId59"/>
    <p:sldId id="378" r:id="rId60"/>
    <p:sldId id="379" r:id="rId61"/>
    <p:sldId id="380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32" r:id="rId72"/>
    <p:sldId id="390" r:id="rId73"/>
    <p:sldId id="391" r:id="rId74"/>
    <p:sldId id="392" r:id="rId75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49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A0C8CA-DD27-466F-81E3-1BEFEC014C6C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FA53773-5B9A-4853-8A2D-FAFD3EC1B673}">
      <dgm:prSet phldrT="[文字]"/>
      <dgm:spPr/>
      <dgm:t>
        <a:bodyPr/>
        <a:lstStyle/>
        <a:p>
          <a:r>
            <a:rPr lang="zh-TW" altLang="en-US" b="1" dirty="0" smtClean="0"/>
            <a:t>隨選自助服務</a:t>
          </a:r>
          <a:endParaRPr lang="zh-TW" altLang="en-US" b="1" dirty="0"/>
        </a:p>
      </dgm:t>
    </dgm:pt>
    <dgm:pt modelId="{DFD96EF6-DF09-4AC9-B36B-F08D7E959CF5}" type="parTrans" cxnId="{388810CC-401B-4950-894E-734FA36D6582}">
      <dgm:prSet/>
      <dgm:spPr/>
      <dgm:t>
        <a:bodyPr/>
        <a:lstStyle/>
        <a:p>
          <a:endParaRPr lang="zh-TW" altLang="en-US" b="1"/>
        </a:p>
      </dgm:t>
    </dgm:pt>
    <dgm:pt modelId="{9F5359E5-A3C3-4982-B206-787D9346C112}" type="sibTrans" cxnId="{388810CC-401B-4950-894E-734FA36D6582}">
      <dgm:prSet/>
      <dgm:spPr/>
      <dgm:t>
        <a:bodyPr/>
        <a:lstStyle/>
        <a:p>
          <a:endParaRPr lang="zh-TW" altLang="en-US" b="1"/>
        </a:p>
      </dgm:t>
    </dgm:pt>
    <dgm:pt modelId="{02367ACC-8793-4F48-ABB3-7B23D6284EF3}">
      <dgm:prSet phldrT="[文字]"/>
      <dgm:spPr/>
      <dgm:t>
        <a:bodyPr/>
        <a:lstStyle/>
        <a:p>
          <a:r>
            <a:rPr lang="zh-TW" altLang="en-US" b="1" dirty="0" smtClean="0"/>
            <a:t>廣泛網路裝置存取</a:t>
          </a:r>
          <a:endParaRPr lang="zh-TW" altLang="en-US" b="1" dirty="0"/>
        </a:p>
      </dgm:t>
    </dgm:pt>
    <dgm:pt modelId="{9B547BBA-F398-42AF-991A-61080374FC4D}" type="parTrans" cxnId="{92DCAD54-076A-4561-828F-FA076BE2A6CD}">
      <dgm:prSet/>
      <dgm:spPr/>
      <dgm:t>
        <a:bodyPr/>
        <a:lstStyle/>
        <a:p>
          <a:endParaRPr lang="zh-TW" altLang="en-US" b="1"/>
        </a:p>
      </dgm:t>
    </dgm:pt>
    <dgm:pt modelId="{7817ED96-05A7-40B0-B09D-915F8CBFA77E}" type="sibTrans" cxnId="{92DCAD54-076A-4561-828F-FA076BE2A6CD}">
      <dgm:prSet/>
      <dgm:spPr/>
      <dgm:t>
        <a:bodyPr/>
        <a:lstStyle/>
        <a:p>
          <a:endParaRPr lang="zh-TW" altLang="en-US" b="1"/>
        </a:p>
      </dgm:t>
    </dgm:pt>
    <dgm:pt modelId="{5894C0B2-7371-4608-9DC8-52F3AE9B260C}">
      <dgm:prSet phldrT="[文字]"/>
      <dgm:spPr/>
      <dgm:t>
        <a:bodyPr/>
        <a:lstStyle/>
        <a:p>
          <a:r>
            <a:rPr lang="zh-TW" altLang="en-US" b="1" dirty="0" smtClean="0"/>
            <a:t>多人共享</a:t>
          </a:r>
          <a:r>
            <a:rPr lang="en-US" altLang="zh-TW" b="1" dirty="0" smtClean="0"/>
            <a:t/>
          </a:r>
          <a:br>
            <a:rPr lang="en-US" altLang="zh-TW" b="1" dirty="0" smtClean="0"/>
          </a:br>
          <a:r>
            <a:rPr lang="zh-TW" altLang="en-US" b="1" dirty="0" smtClean="0"/>
            <a:t>資源區</a:t>
          </a:r>
          <a:endParaRPr lang="zh-TW" altLang="en-US" b="1" dirty="0"/>
        </a:p>
      </dgm:t>
    </dgm:pt>
    <dgm:pt modelId="{0F8D1525-1971-4D02-86F7-A421231164E7}" type="parTrans" cxnId="{5BB063F0-C7D3-4B10-8FF5-0216D6F6636B}">
      <dgm:prSet/>
      <dgm:spPr/>
      <dgm:t>
        <a:bodyPr/>
        <a:lstStyle/>
        <a:p>
          <a:endParaRPr lang="zh-TW" altLang="en-US" b="1"/>
        </a:p>
      </dgm:t>
    </dgm:pt>
    <dgm:pt modelId="{6E908A5A-45CD-4EFC-81B2-E710A6E35E57}" type="sibTrans" cxnId="{5BB063F0-C7D3-4B10-8FF5-0216D6F6636B}">
      <dgm:prSet/>
      <dgm:spPr/>
      <dgm:t>
        <a:bodyPr/>
        <a:lstStyle/>
        <a:p>
          <a:endParaRPr lang="zh-TW" altLang="en-US" b="1"/>
        </a:p>
      </dgm:t>
    </dgm:pt>
    <dgm:pt modelId="{EE368C56-42B5-4E25-A35B-506F29EFA8A4}">
      <dgm:prSet phldrT="[文字]"/>
      <dgm:spPr/>
      <dgm:t>
        <a:bodyPr/>
        <a:lstStyle/>
        <a:p>
          <a:r>
            <a:rPr lang="zh-TW" altLang="en-US" b="1" dirty="0" smtClean="0"/>
            <a:t>快速彈性重新部署</a:t>
          </a:r>
          <a:endParaRPr lang="zh-TW" altLang="en-US" b="1" dirty="0"/>
        </a:p>
      </dgm:t>
    </dgm:pt>
    <dgm:pt modelId="{8AE94F1C-57BD-49A0-9204-1529EE19AC80}" type="parTrans" cxnId="{4615BEE6-9F9F-4D8D-A4BB-B15A4952C396}">
      <dgm:prSet/>
      <dgm:spPr/>
      <dgm:t>
        <a:bodyPr/>
        <a:lstStyle/>
        <a:p>
          <a:endParaRPr lang="zh-TW" altLang="en-US" b="1"/>
        </a:p>
      </dgm:t>
    </dgm:pt>
    <dgm:pt modelId="{41720AEA-6EDF-4EBD-89A4-1FE1FD064BD0}" type="sibTrans" cxnId="{4615BEE6-9F9F-4D8D-A4BB-B15A4952C396}">
      <dgm:prSet/>
      <dgm:spPr/>
      <dgm:t>
        <a:bodyPr/>
        <a:lstStyle/>
        <a:p>
          <a:endParaRPr lang="zh-TW" altLang="en-US" b="1"/>
        </a:p>
      </dgm:t>
    </dgm:pt>
    <dgm:pt modelId="{253DD013-1A1E-4091-A091-A8C8D17DD1D2}">
      <dgm:prSet phldrT="[文字]"/>
      <dgm:spPr/>
      <dgm:t>
        <a:bodyPr/>
        <a:lstStyle/>
        <a:p>
          <a:r>
            <a:rPr lang="zh-TW" altLang="en-US" b="1" dirty="0" smtClean="0"/>
            <a:t>可被監控與</a:t>
          </a:r>
          <a:r>
            <a:rPr lang="en-US" altLang="zh-TW" b="1" dirty="0" smtClean="0"/>
            <a:t/>
          </a:r>
          <a:br>
            <a:rPr lang="en-US" altLang="zh-TW" b="1" dirty="0" smtClean="0"/>
          </a:br>
          <a:r>
            <a:rPr lang="zh-TW" altLang="en-US" b="1" dirty="0" smtClean="0"/>
            <a:t>量測</a:t>
          </a:r>
          <a:endParaRPr lang="zh-TW" altLang="en-US" b="1" dirty="0"/>
        </a:p>
      </dgm:t>
    </dgm:pt>
    <dgm:pt modelId="{DD8F1AF0-6FBD-4A53-B567-7BA9882A19FC}" type="parTrans" cxnId="{98C2594B-9E32-45F0-8929-A8CDE78CD30E}">
      <dgm:prSet/>
      <dgm:spPr/>
      <dgm:t>
        <a:bodyPr/>
        <a:lstStyle/>
        <a:p>
          <a:endParaRPr lang="zh-TW" altLang="en-US" b="1"/>
        </a:p>
      </dgm:t>
    </dgm:pt>
    <dgm:pt modelId="{FA48C6EC-D219-403C-B2CE-28C37791D949}" type="sibTrans" cxnId="{98C2594B-9E32-45F0-8929-A8CDE78CD30E}">
      <dgm:prSet/>
      <dgm:spPr/>
      <dgm:t>
        <a:bodyPr/>
        <a:lstStyle/>
        <a:p>
          <a:endParaRPr lang="zh-TW" altLang="en-US" b="1"/>
        </a:p>
      </dgm:t>
    </dgm:pt>
    <dgm:pt modelId="{95296C3F-6F4C-40D6-8F38-025D99D91EAA}" type="pres">
      <dgm:prSet presAssocID="{63A0C8CA-DD27-466F-81E3-1BEFEC014C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1E64760-155C-4D0A-9D09-66BB2675D965}" type="pres">
      <dgm:prSet presAssocID="{0FA53773-5B9A-4853-8A2D-FAFD3EC1B67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D6BFACF-290F-417C-977B-427396A3D353}" type="pres">
      <dgm:prSet presAssocID="{9F5359E5-A3C3-4982-B206-787D9346C112}" presName="sibTrans" presStyleLbl="sibTrans1D1" presStyleIdx="0" presStyleCnt="4"/>
      <dgm:spPr/>
      <dgm:t>
        <a:bodyPr/>
        <a:lstStyle/>
        <a:p>
          <a:endParaRPr lang="zh-TW" altLang="en-US"/>
        </a:p>
      </dgm:t>
    </dgm:pt>
    <dgm:pt modelId="{E5B1F4AC-ABF2-4166-B49C-762BD586385D}" type="pres">
      <dgm:prSet presAssocID="{9F5359E5-A3C3-4982-B206-787D9346C112}" presName="connectorText" presStyleLbl="sibTrans1D1" presStyleIdx="0" presStyleCnt="4"/>
      <dgm:spPr/>
      <dgm:t>
        <a:bodyPr/>
        <a:lstStyle/>
        <a:p>
          <a:endParaRPr lang="zh-TW" altLang="en-US"/>
        </a:p>
      </dgm:t>
    </dgm:pt>
    <dgm:pt modelId="{61059C31-4EE0-4BCA-897E-2222C4CBDFBD}" type="pres">
      <dgm:prSet presAssocID="{02367ACC-8793-4F48-ABB3-7B23D6284EF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21B2624-83CA-46F0-9669-E96A4F215632}" type="pres">
      <dgm:prSet presAssocID="{7817ED96-05A7-40B0-B09D-915F8CBFA77E}" presName="sibTrans" presStyleLbl="sibTrans1D1" presStyleIdx="1" presStyleCnt="4"/>
      <dgm:spPr/>
      <dgm:t>
        <a:bodyPr/>
        <a:lstStyle/>
        <a:p>
          <a:endParaRPr lang="zh-TW" altLang="en-US"/>
        </a:p>
      </dgm:t>
    </dgm:pt>
    <dgm:pt modelId="{E8762ECD-8784-403B-9A36-9554086252C4}" type="pres">
      <dgm:prSet presAssocID="{7817ED96-05A7-40B0-B09D-915F8CBFA77E}" presName="connectorText" presStyleLbl="sibTrans1D1" presStyleIdx="1" presStyleCnt="4"/>
      <dgm:spPr/>
      <dgm:t>
        <a:bodyPr/>
        <a:lstStyle/>
        <a:p>
          <a:endParaRPr lang="zh-TW" altLang="en-US"/>
        </a:p>
      </dgm:t>
    </dgm:pt>
    <dgm:pt modelId="{7F5BB7E3-5203-41AE-9D79-BA724F556781}" type="pres">
      <dgm:prSet presAssocID="{5894C0B2-7371-4608-9DC8-52F3AE9B260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13FB9C-831A-4CA7-9750-AC774D24A1A1}" type="pres">
      <dgm:prSet presAssocID="{6E908A5A-45CD-4EFC-81B2-E710A6E35E57}" presName="sibTrans" presStyleLbl="sibTrans1D1" presStyleIdx="2" presStyleCnt="4"/>
      <dgm:spPr/>
      <dgm:t>
        <a:bodyPr/>
        <a:lstStyle/>
        <a:p>
          <a:endParaRPr lang="zh-TW" altLang="en-US"/>
        </a:p>
      </dgm:t>
    </dgm:pt>
    <dgm:pt modelId="{F3D4BEBC-9F65-403D-9DD1-F24C35C5BC17}" type="pres">
      <dgm:prSet presAssocID="{6E908A5A-45CD-4EFC-81B2-E710A6E35E57}" presName="connectorText" presStyleLbl="sibTrans1D1" presStyleIdx="2" presStyleCnt="4"/>
      <dgm:spPr/>
      <dgm:t>
        <a:bodyPr/>
        <a:lstStyle/>
        <a:p>
          <a:endParaRPr lang="zh-TW" altLang="en-US"/>
        </a:p>
      </dgm:t>
    </dgm:pt>
    <dgm:pt modelId="{92C28F3F-04EE-465C-8607-3D6601CB6B33}" type="pres">
      <dgm:prSet presAssocID="{EE368C56-42B5-4E25-A35B-506F29EFA8A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C64EDD-6789-4CE4-B290-8288C9104A31}" type="pres">
      <dgm:prSet presAssocID="{41720AEA-6EDF-4EBD-89A4-1FE1FD064BD0}" presName="sibTrans" presStyleLbl="sibTrans1D1" presStyleIdx="3" presStyleCnt="4"/>
      <dgm:spPr/>
      <dgm:t>
        <a:bodyPr/>
        <a:lstStyle/>
        <a:p>
          <a:endParaRPr lang="zh-TW" altLang="en-US"/>
        </a:p>
      </dgm:t>
    </dgm:pt>
    <dgm:pt modelId="{A4963622-8403-46C9-AE86-4D41758013F1}" type="pres">
      <dgm:prSet presAssocID="{41720AEA-6EDF-4EBD-89A4-1FE1FD064BD0}" presName="connectorText" presStyleLbl="sibTrans1D1" presStyleIdx="3" presStyleCnt="4"/>
      <dgm:spPr/>
      <dgm:t>
        <a:bodyPr/>
        <a:lstStyle/>
        <a:p>
          <a:endParaRPr lang="zh-TW" altLang="en-US"/>
        </a:p>
      </dgm:t>
    </dgm:pt>
    <dgm:pt modelId="{D1134A4B-0B6B-4097-9D4F-00768293060A}" type="pres">
      <dgm:prSet presAssocID="{253DD013-1A1E-4091-A091-A8C8D17DD1D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930E46F-F533-4079-A7F9-81AC2C1677C0}" type="presOf" srcId="{9F5359E5-A3C3-4982-B206-787D9346C112}" destId="{CD6BFACF-290F-417C-977B-427396A3D353}" srcOrd="0" destOrd="0" presId="urn:microsoft.com/office/officeart/2005/8/layout/bProcess3"/>
    <dgm:cxn modelId="{4A697342-A8AA-4371-B219-BF05CC803D2B}" type="presOf" srcId="{5894C0B2-7371-4608-9DC8-52F3AE9B260C}" destId="{7F5BB7E3-5203-41AE-9D79-BA724F556781}" srcOrd="0" destOrd="0" presId="urn:microsoft.com/office/officeart/2005/8/layout/bProcess3"/>
    <dgm:cxn modelId="{92DCAD54-076A-4561-828F-FA076BE2A6CD}" srcId="{63A0C8CA-DD27-466F-81E3-1BEFEC014C6C}" destId="{02367ACC-8793-4F48-ABB3-7B23D6284EF3}" srcOrd="1" destOrd="0" parTransId="{9B547BBA-F398-42AF-991A-61080374FC4D}" sibTransId="{7817ED96-05A7-40B0-B09D-915F8CBFA77E}"/>
    <dgm:cxn modelId="{D63AA15B-8FE5-489D-8469-929944093A4B}" type="presOf" srcId="{02367ACC-8793-4F48-ABB3-7B23D6284EF3}" destId="{61059C31-4EE0-4BCA-897E-2222C4CBDFBD}" srcOrd="0" destOrd="0" presId="urn:microsoft.com/office/officeart/2005/8/layout/bProcess3"/>
    <dgm:cxn modelId="{388810CC-401B-4950-894E-734FA36D6582}" srcId="{63A0C8CA-DD27-466F-81E3-1BEFEC014C6C}" destId="{0FA53773-5B9A-4853-8A2D-FAFD3EC1B673}" srcOrd="0" destOrd="0" parTransId="{DFD96EF6-DF09-4AC9-B36B-F08D7E959CF5}" sibTransId="{9F5359E5-A3C3-4982-B206-787D9346C112}"/>
    <dgm:cxn modelId="{2C8369B4-2E58-46E7-B70B-1F94E0C7B152}" type="presOf" srcId="{6E908A5A-45CD-4EFC-81B2-E710A6E35E57}" destId="{AE13FB9C-831A-4CA7-9750-AC774D24A1A1}" srcOrd="0" destOrd="0" presId="urn:microsoft.com/office/officeart/2005/8/layout/bProcess3"/>
    <dgm:cxn modelId="{98C2594B-9E32-45F0-8929-A8CDE78CD30E}" srcId="{63A0C8CA-DD27-466F-81E3-1BEFEC014C6C}" destId="{253DD013-1A1E-4091-A091-A8C8D17DD1D2}" srcOrd="4" destOrd="0" parTransId="{DD8F1AF0-6FBD-4A53-B567-7BA9882A19FC}" sibTransId="{FA48C6EC-D219-403C-B2CE-28C37791D949}"/>
    <dgm:cxn modelId="{36B7680B-9FA6-4ED8-A520-A6450B28FED2}" type="presOf" srcId="{EE368C56-42B5-4E25-A35B-506F29EFA8A4}" destId="{92C28F3F-04EE-465C-8607-3D6601CB6B33}" srcOrd="0" destOrd="0" presId="urn:microsoft.com/office/officeart/2005/8/layout/bProcess3"/>
    <dgm:cxn modelId="{5BB063F0-C7D3-4B10-8FF5-0216D6F6636B}" srcId="{63A0C8CA-DD27-466F-81E3-1BEFEC014C6C}" destId="{5894C0B2-7371-4608-9DC8-52F3AE9B260C}" srcOrd="2" destOrd="0" parTransId="{0F8D1525-1971-4D02-86F7-A421231164E7}" sibTransId="{6E908A5A-45CD-4EFC-81B2-E710A6E35E57}"/>
    <dgm:cxn modelId="{4615BEE6-9F9F-4D8D-A4BB-B15A4952C396}" srcId="{63A0C8CA-DD27-466F-81E3-1BEFEC014C6C}" destId="{EE368C56-42B5-4E25-A35B-506F29EFA8A4}" srcOrd="3" destOrd="0" parTransId="{8AE94F1C-57BD-49A0-9204-1529EE19AC80}" sibTransId="{41720AEA-6EDF-4EBD-89A4-1FE1FD064BD0}"/>
    <dgm:cxn modelId="{6F8622E0-9DFB-45EB-B536-504A3D509392}" type="presOf" srcId="{41720AEA-6EDF-4EBD-89A4-1FE1FD064BD0}" destId="{85C64EDD-6789-4CE4-B290-8288C9104A31}" srcOrd="0" destOrd="0" presId="urn:microsoft.com/office/officeart/2005/8/layout/bProcess3"/>
    <dgm:cxn modelId="{0A307695-346F-4990-A842-5ACEF1E2AC12}" type="presOf" srcId="{253DD013-1A1E-4091-A091-A8C8D17DD1D2}" destId="{D1134A4B-0B6B-4097-9D4F-00768293060A}" srcOrd="0" destOrd="0" presId="urn:microsoft.com/office/officeart/2005/8/layout/bProcess3"/>
    <dgm:cxn modelId="{6AA49805-62B4-4221-BCAC-5177438E110E}" type="presOf" srcId="{7817ED96-05A7-40B0-B09D-915F8CBFA77E}" destId="{321B2624-83CA-46F0-9669-E96A4F215632}" srcOrd="0" destOrd="0" presId="urn:microsoft.com/office/officeart/2005/8/layout/bProcess3"/>
    <dgm:cxn modelId="{E43074D7-DEF7-4D31-A3D9-62CF53E5826F}" type="presOf" srcId="{7817ED96-05A7-40B0-B09D-915F8CBFA77E}" destId="{E8762ECD-8784-403B-9A36-9554086252C4}" srcOrd="1" destOrd="0" presId="urn:microsoft.com/office/officeart/2005/8/layout/bProcess3"/>
    <dgm:cxn modelId="{F60B38AC-D808-44DB-BA9E-0AFA8019D5D4}" type="presOf" srcId="{6E908A5A-45CD-4EFC-81B2-E710A6E35E57}" destId="{F3D4BEBC-9F65-403D-9DD1-F24C35C5BC17}" srcOrd="1" destOrd="0" presId="urn:microsoft.com/office/officeart/2005/8/layout/bProcess3"/>
    <dgm:cxn modelId="{BCD570B0-4432-46E1-9881-9AF28EB277D0}" type="presOf" srcId="{9F5359E5-A3C3-4982-B206-787D9346C112}" destId="{E5B1F4AC-ABF2-4166-B49C-762BD586385D}" srcOrd="1" destOrd="0" presId="urn:microsoft.com/office/officeart/2005/8/layout/bProcess3"/>
    <dgm:cxn modelId="{91D9A73B-BDE9-44C0-B71C-1F9F26E3A88F}" type="presOf" srcId="{0FA53773-5B9A-4853-8A2D-FAFD3EC1B673}" destId="{71E64760-155C-4D0A-9D09-66BB2675D965}" srcOrd="0" destOrd="0" presId="urn:microsoft.com/office/officeart/2005/8/layout/bProcess3"/>
    <dgm:cxn modelId="{E94BA120-148B-4841-B53A-134CABCA5BC4}" type="presOf" srcId="{41720AEA-6EDF-4EBD-89A4-1FE1FD064BD0}" destId="{A4963622-8403-46C9-AE86-4D41758013F1}" srcOrd="1" destOrd="0" presId="urn:microsoft.com/office/officeart/2005/8/layout/bProcess3"/>
    <dgm:cxn modelId="{2045CBFE-4266-45BB-B1A0-D55245F32409}" type="presOf" srcId="{63A0C8CA-DD27-466F-81E3-1BEFEC014C6C}" destId="{95296C3F-6F4C-40D6-8F38-025D99D91EAA}" srcOrd="0" destOrd="0" presId="urn:microsoft.com/office/officeart/2005/8/layout/bProcess3"/>
    <dgm:cxn modelId="{C98F79DC-B8DB-4DF0-BBFE-4450B1247FD7}" type="presParOf" srcId="{95296C3F-6F4C-40D6-8F38-025D99D91EAA}" destId="{71E64760-155C-4D0A-9D09-66BB2675D965}" srcOrd="0" destOrd="0" presId="urn:microsoft.com/office/officeart/2005/8/layout/bProcess3"/>
    <dgm:cxn modelId="{E04824B4-95DA-439B-AC0B-6D5AE59431C9}" type="presParOf" srcId="{95296C3F-6F4C-40D6-8F38-025D99D91EAA}" destId="{CD6BFACF-290F-417C-977B-427396A3D353}" srcOrd="1" destOrd="0" presId="urn:microsoft.com/office/officeart/2005/8/layout/bProcess3"/>
    <dgm:cxn modelId="{8CAB2F94-21B9-4587-A058-F4F480D5573D}" type="presParOf" srcId="{CD6BFACF-290F-417C-977B-427396A3D353}" destId="{E5B1F4AC-ABF2-4166-B49C-762BD586385D}" srcOrd="0" destOrd="0" presId="urn:microsoft.com/office/officeart/2005/8/layout/bProcess3"/>
    <dgm:cxn modelId="{91820E13-102E-4A56-8BEC-F3AE5766D9C6}" type="presParOf" srcId="{95296C3F-6F4C-40D6-8F38-025D99D91EAA}" destId="{61059C31-4EE0-4BCA-897E-2222C4CBDFBD}" srcOrd="2" destOrd="0" presId="urn:microsoft.com/office/officeart/2005/8/layout/bProcess3"/>
    <dgm:cxn modelId="{8AB7107F-4C76-4CD8-9DE8-B9D2AB8E0B3D}" type="presParOf" srcId="{95296C3F-6F4C-40D6-8F38-025D99D91EAA}" destId="{321B2624-83CA-46F0-9669-E96A4F215632}" srcOrd="3" destOrd="0" presId="urn:microsoft.com/office/officeart/2005/8/layout/bProcess3"/>
    <dgm:cxn modelId="{19687902-9235-4041-9A51-16D803623D95}" type="presParOf" srcId="{321B2624-83CA-46F0-9669-E96A4F215632}" destId="{E8762ECD-8784-403B-9A36-9554086252C4}" srcOrd="0" destOrd="0" presId="urn:microsoft.com/office/officeart/2005/8/layout/bProcess3"/>
    <dgm:cxn modelId="{A692E870-6A0A-468B-BA19-7EC2D35F3C7A}" type="presParOf" srcId="{95296C3F-6F4C-40D6-8F38-025D99D91EAA}" destId="{7F5BB7E3-5203-41AE-9D79-BA724F556781}" srcOrd="4" destOrd="0" presId="urn:microsoft.com/office/officeart/2005/8/layout/bProcess3"/>
    <dgm:cxn modelId="{AE267E67-AD98-4E38-9E39-81B607392144}" type="presParOf" srcId="{95296C3F-6F4C-40D6-8F38-025D99D91EAA}" destId="{AE13FB9C-831A-4CA7-9750-AC774D24A1A1}" srcOrd="5" destOrd="0" presId="urn:microsoft.com/office/officeart/2005/8/layout/bProcess3"/>
    <dgm:cxn modelId="{C79561E1-782A-46DB-91BB-F93F1F6C223F}" type="presParOf" srcId="{AE13FB9C-831A-4CA7-9750-AC774D24A1A1}" destId="{F3D4BEBC-9F65-403D-9DD1-F24C35C5BC17}" srcOrd="0" destOrd="0" presId="urn:microsoft.com/office/officeart/2005/8/layout/bProcess3"/>
    <dgm:cxn modelId="{31840764-B553-4110-8F22-5CC83DDF6BBB}" type="presParOf" srcId="{95296C3F-6F4C-40D6-8F38-025D99D91EAA}" destId="{92C28F3F-04EE-465C-8607-3D6601CB6B33}" srcOrd="6" destOrd="0" presId="urn:microsoft.com/office/officeart/2005/8/layout/bProcess3"/>
    <dgm:cxn modelId="{2DF1CB7B-7334-4DCB-96A8-0F10AB8A3D7A}" type="presParOf" srcId="{95296C3F-6F4C-40D6-8F38-025D99D91EAA}" destId="{85C64EDD-6789-4CE4-B290-8288C9104A31}" srcOrd="7" destOrd="0" presId="urn:microsoft.com/office/officeart/2005/8/layout/bProcess3"/>
    <dgm:cxn modelId="{513A50FF-2471-495F-A83D-68BBD097B8FE}" type="presParOf" srcId="{85C64EDD-6789-4CE4-B290-8288C9104A31}" destId="{A4963622-8403-46C9-AE86-4D41758013F1}" srcOrd="0" destOrd="0" presId="urn:microsoft.com/office/officeart/2005/8/layout/bProcess3"/>
    <dgm:cxn modelId="{433EF2E2-89CE-44D0-B56E-C7BE4CBCAC5D}" type="presParOf" srcId="{95296C3F-6F4C-40D6-8F38-025D99D91EAA}" destId="{D1134A4B-0B6B-4097-9D4F-00768293060A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684896-7E05-441C-BFF0-EBC118C59AC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TW" altLang="en-US"/>
        </a:p>
      </dgm:t>
    </dgm:pt>
    <dgm:pt modelId="{25EB2329-6650-496C-B4B3-8A3A487DA82A}">
      <dgm:prSet/>
      <dgm:spPr/>
      <dgm:t>
        <a:bodyPr/>
        <a:lstStyle/>
        <a:p>
          <a:pPr rtl="0"/>
          <a:r>
            <a:rPr lang="zh-TW" b="1" smtClean="0"/>
            <a:t>文件</a:t>
          </a:r>
          <a:endParaRPr lang="zh-TW"/>
        </a:p>
      </dgm:t>
    </dgm:pt>
    <dgm:pt modelId="{EA47E001-8649-4E94-92BE-7DB4C465B16C}" type="parTrans" cxnId="{888DD21D-51D7-45DF-9C24-5DBC4CD03D8F}">
      <dgm:prSet/>
      <dgm:spPr/>
      <dgm:t>
        <a:bodyPr/>
        <a:lstStyle/>
        <a:p>
          <a:endParaRPr lang="zh-TW" altLang="en-US"/>
        </a:p>
      </dgm:t>
    </dgm:pt>
    <dgm:pt modelId="{B042B595-AC7B-40A0-A745-629EC29EDA75}" type="sibTrans" cxnId="{888DD21D-51D7-45DF-9C24-5DBC4CD03D8F}">
      <dgm:prSet/>
      <dgm:spPr/>
      <dgm:t>
        <a:bodyPr/>
        <a:lstStyle/>
        <a:p>
          <a:endParaRPr lang="zh-TW" altLang="en-US"/>
        </a:p>
      </dgm:t>
    </dgm:pt>
    <dgm:pt modelId="{9082CD08-7536-4C42-B3AF-D5CE81E8173F}">
      <dgm:prSet/>
      <dgm:spPr/>
      <dgm:t>
        <a:bodyPr/>
        <a:lstStyle/>
        <a:p>
          <a:pPr rtl="0"/>
          <a:r>
            <a:rPr lang="en-US" b="1" smtClean="0"/>
            <a:t>Google</a:t>
          </a:r>
          <a:r>
            <a:rPr lang="zh-TW" b="1" smtClean="0"/>
            <a:t>文件與</a:t>
          </a:r>
          <a:r>
            <a:rPr lang="en-US" b="1" smtClean="0"/>
            <a:t>Microsoft Word</a:t>
          </a:r>
          <a:r>
            <a:rPr lang="zh-TW" b="1" smtClean="0"/>
            <a:t>有些相似，在</a:t>
          </a:r>
          <a:r>
            <a:rPr lang="en-US" b="1" smtClean="0"/>
            <a:t>Google</a:t>
          </a:r>
          <a:r>
            <a:rPr lang="zh-TW" b="1" smtClean="0"/>
            <a:t>文件中除了建立新文件外，也可以直接編輯</a:t>
          </a:r>
          <a:r>
            <a:rPr lang="en-US" b="1" smtClean="0"/>
            <a:t>Microsoft Word</a:t>
          </a:r>
          <a:r>
            <a:rPr lang="zh-TW" b="1" smtClean="0"/>
            <a:t>、</a:t>
          </a:r>
          <a:r>
            <a:rPr lang="en-US" b="1" smtClean="0"/>
            <a:t>PDF</a:t>
          </a:r>
          <a:r>
            <a:rPr lang="zh-TW" b="1" smtClean="0"/>
            <a:t>、</a:t>
          </a:r>
          <a:r>
            <a:rPr lang="en-US" b="1" smtClean="0"/>
            <a:t>HTML</a:t>
          </a:r>
          <a:r>
            <a:rPr lang="zh-TW" b="1" smtClean="0"/>
            <a:t>等類型的檔案。</a:t>
          </a:r>
          <a:endParaRPr lang="zh-TW"/>
        </a:p>
      </dgm:t>
    </dgm:pt>
    <dgm:pt modelId="{730675E0-42EF-44F3-B04A-89E779D78AEB}" type="parTrans" cxnId="{69E67771-CC2C-4E38-A8D9-550E9277D69F}">
      <dgm:prSet/>
      <dgm:spPr/>
      <dgm:t>
        <a:bodyPr/>
        <a:lstStyle/>
        <a:p>
          <a:endParaRPr lang="zh-TW" altLang="en-US"/>
        </a:p>
      </dgm:t>
    </dgm:pt>
    <dgm:pt modelId="{461C1A88-408C-4C70-8125-6CE1EC990207}" type="sibTrans" cxnId="{69E67771-CC2C-4E38-A8D9-550E9277D69F}">
      <dgm:prSet/>
      <dgm:spPr/>
      <dgm:t>
        <a:bodyPr/>
        <a:lstStyle/>
        <a:p>
          <a:endParaRPr lang="zh-TW" altLang="en-US"/>
        </a:p>
      </dgm:t>
    </dgm:pt>
    <dgm:pt modelId="{C4DA4A60-A903-48CF-A234-E03F38C91F79}">
      <dgm:prSet/>
      <dgm:spPr/>
      <dgm:t>
        <a:bodyPr/>
        <a:lstStyle/>
        <a:p>
          <a:pPr rtl="0"/>
          <a:r>
            <a:rPr lang="zh-TW" b="1" smtClean="0"/>
            <a:t>試算表</a:t>
          </a:r>
          <a:endParaRPr lang="zh-TW"/>
        </a:p>
      </dgm:t>
    </dgm:pt>
    <dgm:pt modelId="{FCF9C3B9-DAB5-45CB-AB85-6FD47062B361}" type="parTrans" cxnId="{3920961D-2E40-44CD-8840-E96EB796342C}">
      <dgm:prSet/>
      <dgm:spPr/>
      <dgm:t>
        <a:bodyPr/>
        <a:lstStyle/>
        <a:p>
          <a:endParaRPr lang="zh-TW" altLang="en-US"/>
        </a:p>
      </dgm:t>
    </dgm:pt>
    <dgm:pt modelId="{D8348CE8-F601-46F7-9114-2931C6E69A68}" type="sibTrans" cxnId="{3920961D-2E40-44CD-8840-E96EB796342C}">
      <dgm:prSet/>
      <dgm:spPr/>
      <dgm:t>
        <a:bodyPr/>
        <a:lstStyle/>
        <a:p>
          <a:endParaRPr lang="zh-TW" altLang="en-US"/>
        </a:p>
      </dgm:t>
    </dgm:pt>
    <dgm:pt modelId="{EA75A0B1-A7E1-44A5-B9BF-B214967A0C67}">
      <dgm:prSet/>
      <dgm:spPr/>
      <dgm:t>
        <a:bodyPr/>
        <a:lstStyle/>
        <a:p>
          <a:pPr rtl="0"/>
          <a:r>
            <a:rPr lang="en-US" b="1" smtClean="0"/>
            <a:t>Google</a:t>
          </a:r>
          <a:r>
            <a:rPr lang="zh-TW" b="1" smtClean="0"/>
            <a:t>試算表可以計算、分析資料，以及製作各式各樣美觀的圖表。</a:t>
          </a:r>
          <a:endParaRPr lang="zh-TW"/>
        </a:p>
      </dgm:t>
    </dgm:pt>
    <dgm:pt modelId="{AA8049FB-743C-49DB-B2E9-9E24711B2D3F}" type="parTrans" cxnId="{EC5CD72A-5415-4847-A3EF-F90DBE0DDFE5}">
      <dgm:prSet/>
      <dgm:spPr/>
      <dgm:t>
        <a:bodyPr/>
        <a:lstStyle/>
        <a:p>
          <a:endParaRPr lang="zh-TW" altLang="en-US"/>
        </a:p>
      </dgm:t>
    </dgm:pt>
    <dgm:pt modelId="{3D555431-01B7-4B99-AAF2-D73F544CBA64}" type="sibTrans" cxnId="{EC5CD72A-5415-4847-A3EF-F90DBE0DDFE5}">
      <dgm:prSet/>
      <dgm:spPr/>
      <dgm:t>
        <a:bodyPr/>
        <a:lstStyle/>
        <a:p>
          <a:endParaRPr lang="zh-TW" altLang="en-US"/>
        </a:p>
      </dgm:t>
    </dgm:pt>
    <dgm:pt modelId="{CA00E6DD-E0CF-4E09-8A23-88C1D98F9348}">
      <dgm:prSet/>
      <dgm:spPr/>
      <dgm:t>
        <a:bodyPr/>
        <a:lstStyle/>
        <a:p>
          <a:pPr rtl="0"/>
          <a:r>
            <a:rPr lang="zh-TW" b="1" smtClean="0"/>
            <a:t>簡報</a:t>
          </a:r>
          <a:endParaRPr lang="zh-TW"/>
        </a:p>
      </dgm:t>
    </dgm:pt>
    <dgm:pt modelId="{31B9F137-880C-4849-B624-30A5D0508B94}" type="parTrans" cxnId="{D6696F6A-A39E-4451-B553-A28D5BEF0085}">
      <dgm:prSet/>
      <dgm:spPr/>
      <dgm:t>
        <a:bodyPr/>
        <a:lstStyle/>
        <a:p>
          <a:endParaRPr lang="zh-TW" altLang="en-US"/>
        </a:p>
      </dgm:t>
    </dgm:pt>
    <dgm:pt modelId="{2F4AE7E4-A376-457E-BE99-359F4DCB8281}" type="sibTrans" cxnId="{D6696F6A-A39E-4451-B553-A28D5BEF0085}">
      <dgm:prSet/>
      <dgm:spPr/>
      <dgm:t>
        <a:bodyPr/>
        <a:lstStyle/>
        <a:p>
          <a:endParaRPr lang="zh-TW" altLang="en-US"/>
        </a:p>
      </dgm:t>
    </dgm:pt>
    <dgm:pt modelId="{FA8B81E6-F98A-4945-B71F-17FF7CBB893F}">
      <dgm:prSet/>
      <dgm:spPr/>
      <dgm:t>
        <a:bodyPr/>
        <a:lstStyle/>
        <a:p>
          <a:pPr rtl="0"/>
          <a:r>
            <a:rPr lang="en-US" b="1" smtClean="0"/>
            <a:t>Google</a:t>
          </a:r>
          <a:r>
            <a:rPr lang="zh-TW" b="1" smtClean="0"/>
            <a:t>簡報提供了許多功能，介面操作簡單，使用者可以方便地在線上操作使用。</a:t>
          </a:r>
          <a:endParaRPr lang="zh-TW"/>
        </a:p>
      </dgm:t>
    </dgm:pt>
    <dgm:pt modelId="{B67657F5-C987-4CB1-B54B-D7C9AB93F370}" type="parTrans" cxnId="{3885CF4F-9E4D-4C48-9408-E19EB34F851F}">
      <dgm:prSet/>
      <dgm:spPr/>
      <dgm:t>
        <a:bodyPr/>
        <a:lstStyle/>
        <a:p>
          <a:endParaRPr lang="zh-TW" altLang="en-US"/>
        </a:p>
      </dgm:t>
    </dgm:pt>
    <dgm:pt modelId="{3FDA771B-28AB-44D6-8265-1B475457B933}" type="sibTrans" cxnId="{3885CF4F-9E4D-4C48-9408-E19EB34F851F}">
      <dgm:prSet/>
      <dgm:spPr/>
      <dgm:t>
        <a:bodyPr/>
        <a:lstStyle/>
        <a:p>
          <a:endParaRPr lang="zh-TW" altLang="en-US"/>
        </a:p>
      </dgm:t>
    </dgm:pt>
    <dgm:pt modelId="{1FCD20E3-7C0B-4CBC-A3CE-1DB27BFB4152}" type="pres">
      <dgm:prSet presAssocID="{6E684896-7E05-441C-BFF0-EBC118C59A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2C20EF9-E151-49A9-8B24-D8A9669781DD}" type="pres">
      <dgm:prSet presAssocID="{25EB2329-6650-496C-B4B3-8A3A487DA82A}" presName="parentLin" presStyleCnt="0"/>
      <dgm:spPr/>
    </dgm:pt>
    <dgm:pt modelId="{9BA6FFCC-059C-4C90-82D8-3BD5415E2D85}" type="pres">
      <dgm:prSet presAssocID="{25EB2329-6650-496C-B4B3-8A3A487DA82A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33A47B30-038D-405F-B166-0FF1959F7668}" type="pres">
      <dgm:prSet presAssocID="{25EB2329-6650-496C-B4B3-8A3A487DA82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B712A5-7F8E-408C-B107-FB3332108D1D}" type="pres">
      <dgm:prSet presAssocID="{25EB2329-6650-496C-B4B3-8A3A487DA82A}" presName="negativeSpace" presStyleCnt="0"/>
      <dgm:spPr/>
    </dgm:pt>
    <dgm:pt modelId="{3077807D-63F3-40EF-812E-440A238B7421}" type="pres">
      <dgm:prSet presAssocID="{25EB2329-6650-496C-B4B3-8A3A487DA82A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2006F79-DBA9-423F-AB7E-4D3188CFA0BE}" type="pres">
      <dgm:prSet presAssocID="{B042B595-AC7B-40A0-A745-629EC29EDA75}" presName="spaceBetweenRectangles" presStyleCnt="0"/>
      <dgm:spPr/>
    </dgm:pt>
    <dgm:pt modelId="{029E738D-01CD-453B-8C3C-0923AB59DF43}" type="pres">
      <dgm:prSet presAssocID="{C4DA4A60-A903-48CF-A234-E03F38C91F79}" presName="parentLin" presStyleCnt="0"/>
      <dgm:spPr/>
    </dgm:pt>
    <dgm:pt modelId="{91ED0A80-F158-4134-B73B-C5D5B7F3FDD5}" type="pres">
      <dgm:prSet presAssocID="{C4DA4A60-A903-48CF-A234-E03F38C91F79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14504EFF-76ED-4D61-852B-F294B3D163FD}" type="pres">
      <dgm:prSet presAssocID="{C4DA4A60-A903-48CF-A234-E03F38C91F7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AA2C-03E1-4F16-8A53-E102C1F28E57}" type="pres">
      <dgm:prSet presAssocID="{C4DA4A60-A903-48CF-A234-E03F38C91F79}" presName="negativeSpace" presStyleCnt="0"/>
      <dgm:spPr/>
    </dgm:pt>
    <dgm:pt modelId="{96D90F2C-9DE3-41A8-98C9-63C8B5FC2E4B}" type="pres">
      <dgm:prSet presAssocID="{C4DA4A60-A903-48CF-A234-E03F38C91F7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3A1A74E-7BDC-44DF-97DC-38878945DBF2}" type="pres">
      <dgm:prSet presAssocID="{D8348CE8-F601-46F7-9114-2931C6E69A68}" presName="spaceBetweenRectangles" presStyleCnt="0"/>
      <dgm:spPr/>
    </dgm:pt>
    <dgm:pt modelId="{E11F7606-616C-42E1-A4F6-4294F6207665}" type="pres">
      <dgm:prSet presAssocID="{CA00E6DD-E0CF-4E09-8A23-88C1D98F9348}" presName="parentLin" presStyleCnt="0"/>
      <dgm:spPr/>
    </dgm:pt>
    <dgm:pt modelId="{6F925115-32DF-48D6-AE43-A65F77119878}" type="pres">
      <dgm:prSet presAssocID="{CA00E6DD-E0CF-4E09-8A23-88C1D98F9348}" presName="parentLeftMargin" presStyleLbl="node1" presStyleIdx="1" presStyleCnt="3"/>
      <dgm:spPr/>
      <dgm:t>
        <a:bodyPr/>
        <a:lstStyle/>
        <a:p>
          <a:endParaRPr lang="zh-TW" altLang="en-US"/>
        </a:p>
      </dgm:t>
    </dgm:pt>
    <dgm:pt modelId="{640A7AC1-6E29-4ACD-8E54-B0ED81DEEEF9}" type="pres">
      <dgm:prSet presAssocID="{CA00E6DD-E0CF-4E09-8A23-88C1D98F934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364A42B-7C8C-4D18-8505-51EA5BA5696F}" type="pres">
      <dgm:prSet presAssocID="{CA00E6DD-E0CF-4E09-8A23-88C1D98F9348}" presName="negativeSpace" presStyleCnt="0"/>
      <dgm:spPr/>
    </dgm:pt>
    <dgm:pt modelId="{EA9E2C40-E321-4C4E-90CC-1A77F44C5B0D}" type="pres">
      <dgm:prSet presAssocID="{CA00E6DD-E0CF-4E09-8A23-88C1D98F9348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920961D-2E40-44CD-8840-E96EB796342C}" srcId="{6E684896-7E05-441C-BFF0-EBC118C59AC0}" destId="{C4DA4A60-A903-48CF-A234-E03F38C91F79}" srcOrd="1" destOrd="0" parTransId="{FCF9C3B9-DAB5-45CB-AB85-6FD47062B361}" sibTransId="{D8348CE8-F601-46F7-9114-2931C6E69A68}"/>
    <dgm:cxn modelId="{3885CF4F-9E4D-4C48-9408-E19EB34F851F}" srcId="{CA00E6DD-E0CF-4E09-8A23-88C1D98F9348}" destId="{FA8B81E6-F98A-4945-B71F-17FF7CBB893F}" srcOrd="0" destOrd="0" parTransId="{B67657F5-C987-4CB1-B54B-D7C9AB93F370}" sibTransId="{3FDA771B-28AB-44D6-8265-1B475457B933}"/>
    <dgm:cxn modelId="{D6696F6A-A39E-4451-B553-A28D5BEF0085}" srcId="{6E684896-7E05-441C-BFF0-EBC118C59AC0}" destId="{CA00E6DD-E0CF-4E09-8A23-88C1D98F9348}" srcOrd="2" destOrd="0" parTransId="{31B9F137-880C-4849-B624-30A5D0508B94}" sibTransId="{2F4AE7E4-A376-457E-BE99-359F4DCB8281}"/>
    <dgm:cxn modelId="{253EA3DA-AB70-4B60-AAEA-6CB822E549F7}" type="presOf" srcId="{C4DA4A60-A903-48CF-A234-E03F38C91F79}" destId="{91ED0A80-F158-4134-B73B-C5D5B7F3FDD5}" srcOrd="0" destOrd="0" presId="urn:microsoft.com/office/officeart/2005/8/layout/list1"/>
    <dgm:cxn modelId="{0961F745-0DB7-4DFC-82E5-9D1E9D30795C}" type="presOf" srcId="{CA00E6DD-E0CF-4E09-8A23-88C1D98F9348}" destId="{640A7AC1-6E29-4ACD-8E54-B0ED81DEEEF9}" srcOrd="1" destOrd="0" presId="urn:microsoft.com/office/officeart/2005/8/layout/list1"/>
    <dgm:cxn modelId="{EE2B2F55-21FA-47AE-AEE8-140760A1EC44}" type="presOf" srcId="{FA8B81E6-F98A-4945-B71F-17FF7CBB893F}" destId="{EA9E2C40-E321-4C4E-90CC-1A77F44C5B0D}" srcOrd="0" destOrd="0" presId="urn:microsoft.com/office/officeart/2005/8/layout/list1"/>
    <dgm:cxn modelId="{4ECFCAB6-A06A-4875-8937-25802810FB94}" type="presOf" srcId="{25EB2329-6650-496C-B4B3-8A3A487DA82A}" destId="{9BA6FFCC-059C-4C90-82D8-3BD5415E2D85}" srcOrd="0" destOrd="0" presId="urn:microsoft.com/office/officeart/2005/8/layout/list1"/>
    <dgm:cxn modelId="{23640D3D-35E2-48A4-9EE9-5C57D0547209}" type="presOf" srcId="{CA00E6DD-E0CF-4E09-8A23-88C1D98F9348}" destId="{6F925115-32DF-48D6-AE43-A65F77119878}" srcOrd="0" destOrd="0" presId="urn:microsoft.com/office/officeart/2005/8/layout/list1"/>
    <dgm:cxn modelId="{EC5CD72A-5415-4847-A3EF-F90DBE0DDFE5}" srcId="{C4DA4A60-A903-48CF-A234-E03F38C91F79}" destId="{EA75A0B1-A7E1-44A5-B9BF-B214967A0C67}" srcOrd="0" destOrd="0" parTransId="{AA8049FB-743C-49DB-B2E9-9E24711B2D3F}" sibTransId="{3D555431-01B7-4B99-AAF2-D73F544CBA64}"/>
    <dgm:cxn modelId="{BD1AFC32-A639-4F17-92FC-1745F4AB528B}" type="presOf" srcId="{EA75A0B1-A7E1-44A5-B9BF-B214967A0C67}" destId="{96D90F2C-9DE3-41A8-98C9-63C8B5FC2E4B}" srcOrd="0" destOrd="0" presId="urn:microsoft.com/office/officeart/2005/8/layout/list1"/>
    <dgm:cxn modelId="{888DD21D-51D7-45DF-9C24-5DBC4CD03D8F}" srcId="{6E684896-7E05-441C-BFF0-EBC118C59AC0}" destId="{25EB2329-6650-496C-B4B3-8A3A487DA82A}" srcOrd="0" destOrd="0" parTransId="{EA47E001-8649-4E94-92BE-7DB4C465B16C}" sibTransId="{B042B595-AC7B-40A0-A745-629EC29EDA75}"/>
    <dgm:cxn modelId="{27AE6B4F-5B11-4C2C-B1D2-ABBD8042AA72}" type="presOf" srcId="{9082CD08-7536-4C42-B3AF-D5CE81E8173F}" destId="{3077807D-63F3-40EF-812E-440A238B7421}" srcOrd="0" destOrd="0" presId="urn:microsoft.com/office/officeart/2005/8/layout/list1"/>
    <dgm:cxn modelId="{CA738F3D-A5AF-456E-8F08-B04D35F45106}" type="presOf" srcId="{25EB2329-6650-496C-B4B3-8A3A487DA82A}" destId="{33A47B30-038D-405F-B166-0FF1959F7668}" srcOrd="1" destOrd="0" presId="urn:microsoft.com/office/officeart/2005/8/layout/list1"/>
    <dgm:cxn modelId="{38ABB82B-9C88-4B61-91D5-F8D2452EFC6E}" type="presOf" srcId="{6E684896-7E05-441C-BFF0-EBC118C59AC0}" destId="{1FCD20E3-7C0B-4CBC-A3CE-1DB27BFB4152}" srcOrd="0" destOrd="0" presId="urn:microsoft.com/office/officeart/2005/8/layout/list1"/>
    <dgm:cxn modelId="{69E67771-CC2C-4E38-A8D9-550E9277D69F}" srcId="{25EB2329-6650-496C-B4B3-8A3A487DA82A}" destId="{9082CD08-7536-4C42-B3AF-D5CE81E8173F}" srcOrd="0" destOrd="0" parTransId="{730675E0-42EF-44F3-B04A-89E779D78AEB}" sibTransId="{461C1A88-408C-4C70-8125-6CE1EC990207}"/>
    <dgm:cxn modelId="{AFCDAA65-E949-4590-98C0-70F3EF0CD29C}" type="presOf" srcId="{C4DA4A60-A903-48CF-A234-E03F38C91F79}" destId="{14504EFF-76ED-4D61-852B-F294B3D163FD}" srcOrd="1" destOrd="0" presId="urn:microsoft.com/office/officeart/2005/8/layout/list1"/>
    <dgm:cxn modelId="{721CF392-4A7D-465B-B155-873928FCFB96}" type="presParOf" srcId="{1FCD20E3-7C0B-4CBC-A3CE-1DB27BFB4152}" destId="{32C20EF9-E151-49A9-8B24-D8A9669781DD}" srcOrd="0" destOrd="0" presId="urn:microsoft.com/office/officeart/2005/8/layout/list1"/>
    <dgm:cxn modelId="{FAA96F3B-8435-4BB2-A605-BFCA2873A51B}" type="presParOf" srcId="{32C20EF9-E151-49A9-8B24-D8A9669781DD}" destId="{9BA6FFCC-059C-4C90-82D8-3BD5415E2D85}" srcOrd="0" destOrd="0" presId="urn:microsoft.com/office/officeart/2005/8/layout/list1"/>
    <dgm:cxn modelId="{CAA52D38-F733-421A-AF0D-26448E580CBB}" type="presParOf" srcId="{32C20EF9-E151-49A9-8B24-D8A9669781DD}" destId="{33A47B30-038D-405F-B166-0FF1959F7668}" srcOrd="1" destOrd="0" presId="urn:microsoft.com/office/officeart/2005/8/layout/list1"/>
    <dgm:cxn modelId="{967569CE-ADDC-4A7E-8D94-9E9D64D764C8}" type="presParOf" srcId="{1FCD20E3-7C0B-4CBC-A3CE-1DB27BFB4152}" destId="{6DB712A5-7F8E-408C-B107-FB3332108D1D}" srcOrd="1" destOrd="0" presId="urn:microsoft.com/office/officeart/2005/8/layout/list1"/>
    <dgm:cxn modelId="{4ED1C5FE-C077-4DA7-9990-139404A19B09}" type="presParOf" srcId="{1FCD20E3-7C0B-4CBC-A3CE-1DB27BFB4152}" destId="{3077807D-63F3-40EF-812E-440A238B7421}" srcOrd="2" destOrd="0" presId="urn:microsoft.com/office/officeart/2005/8/layout/list1"/>
    <dgm:cxn modelId="{C7212E03-BFF9-4BD8-890E-6ACCC2F0785A}" type="presParOf" srcId="{1FCD20E3-7C0B-4CBC-A3CE-1DB27BFB4152}" destId="{62006F79-DBA9-423F-AB7E-4D3188CFA0BE}" srcOrd="3" destOrd="0" presId="urn:microsoft.com/office/officeart/2005/8/layout/list1"/>
    <dgm:cxn modelId="{B15436F2-DCE9-4577-8FC4-B0492F627AE6}" type="presParOf" srcId="{1FCD20E3-7C0B-4CBC-A3CE-1DB27BFB4152}" destId="{029E738D-01CD-453B-8C3C-0923AB59DF43}" srcOrd="4" destOrd="0" presId="urn:microsoft.com/office/officeart/2005/8/layout/list1"/>
    <dgm:cxn modelId="{7FAC160E-E4EC-4135-9362-E4D07C43E1A5}" type="presParOf" srcId="{029E738D-01CD-453B-8C3C-0923AB59DF43}" destId="{91ED0A80-F158-4134-B73B-C5D5B7F3FDD5}" srcOrd="0" destOrd="0" presId="urn:microsoft.com/office/officeart/2005/8/layout/list1"/>
    <dgm:cxn modelId="{C7A0F8E1-23EE-4BDF-A61D-2DD8DD5270E8}" type="presParOf" srcId="{029E738D-01CD-453B-8C3C-0923AB59DF43}" destId="{14504EFF-76ED-4D61-852B-F294B3D163FD}" srcOrd="1" destOrd="0" presId="urn:microsoft.com/office/officeart/2005/8/layout/list1"/>
    <dgm:cxn modelId="{49F2A324-795E-4F98-A9C2-4159C3C9264F}" type="presParOf" srcId="{1FCD20E3-7C0B-4CBC-A3CE-1DB27BFB4152}" destId="{1DC4AA2C-03E1-4F16-8A53-E102C1F28E57}" srcOrd="5" destOrd="0" presId="urn:microsoft.com/office/officeart/2005/8/layout/list1"/>
    <dgm:cxn modelId="{4FC8BC36-75CA-4BB2-802B-ACCF4C99AFF7}" type="presParOf" srcId="{1FCD20E3-7C0B-4CBC-A3CE-1DB27BFB4152}" destId="{96D90F2C-9DE3-41A8-98C9-63C8B5FC2E4B}" srcOrd="6" destOrd="0" presId="urn:microsoft.com/office/officeart/2005/8/layout/list1"/>
    <dgm:cxn modelId="{3CC7711A-B4B4-4A6E-A155-25BCF0BA0503}" type="presParOf" srcId="{1FCD20E3-7C0B-4CBC-A3CE-1DB27BFB4152}" destId="{D3A1A74E-7BDC-44DF-97DC-38878945DBF2}" srcOrd="7" destOrd="0" presId="urn:microsoft.com/office/officeart/2005/8/layout/list1"/>
    <dgm:cxn modelId="{14C093E2-5415-4157-9D22-F32ACEC3587E}" type="presParOf" srcId="{1FCD20E3-7C0B-4CBC-A3CE-1DB27BFB4152}" destId="{E11F7606-616C-42E1-A4F6-4294F6207665}" srcOrd="8" destOrd="0" presId="urn:microsoft.com/office/officeart/2005/8/layout/list1"/>
    <dgm:cxn modelId="{D729A867-1D1A-4986-91C9-9C961DDBEFCE}" type="presParOf" srcId="{E11F7606-616C-42E1-A4F6-4294F6207665}" destId="{6F925115-32DF-48D6-AE43-A65F77119878}" srcOrd="0" destOrd="0" presId="urn:microsoft.com/office/officeart/2005/8/layout/list1"/>
    <dgm:cxn modelId="{E95A6724-80AA-4A20-B12D-A830C8B60F3E}" type="presParOf" srcId="{E11F7606-616C-42E1-A4F6-4294F6207665}" destId="{640A7AC1-6E29-4ACD-8E54-B0ED81DEEEF9}" srcOrd="1" destOrd="0" presId="urn:microsoft.com/office/officeart/2005/8/layout/list1"/>
    <dgm:cxn modelId="{72601CD5-386D-4131-BE55-084D3B6B9B19}" type="presParOf" srcId="{1FCD20E3-7C0B-4CBC-A3CE-1DB27BFB4152}" destId="{3364A42B-7C8C-4D18-8505-51EA5BA5696F}" srcOrd="9" destOrd="0" presId="urn:microsoft.com/office/officeart/2005/8/layout/list1"/>
    <dgm:cxn modelId="{1CFE0EF7-F33B-4E1A-9BE3-F41AD0D66151}" type="presParOf" srcId="{1FCD20E3-7C0B-4CBC-A3CE-1DB27BFB4152}" destId="{EA9E2C40-E321-4C4E-90CC-1A77F44C5B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BFACF-290F-417C-977B-427396A3D353}">
      <dsp:nvSpPr>
        <dsp:cNvPr id="0" name=""/>
        <dsp:cNvSpPr/>
      </dsp:nvSpPr>
      <dsp:spPr>
        <a:xfrm>
          <a:off x="2075730" y="1126389"/>
          <a:ext cx="4459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96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b="1" kern="1200"/>
        </a:p>
      </dsp:txBody>
      <dsp:txXfrm>
        <a:off x="2286798" y="1169726"/>
        <a:ext cx="23828" cy="4765"/>
      </dsp:txXfrm>
    </dsp:sp>
    <dsp:sp modelId="{71E64760-155C-4D0A-9D09-66BB2675D965}">
      <dsp:nvSpPr>
        <dsp:cNvPr id="0" name=""/>
        <dsp:cNvSpPr/>
      </dsp:nvSpPr>
      <dsp:spPr>
        <a:xfrm>
          <a:off x="5504" y="550501"/>
          <a:ext cx="2072025" cy="12432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 smtClean="0"/>
            <a:t>隨選自助服務</a:t>
          </a:r>
          <a:endParaRPr lang="zh-TW" altLang="en-US" sz="2200" b="1" kern="1200" dirty="0"/>
        </a:p>
      </dsp:txBody>
      <dsp:txXfrm>
        <a:off x="5504" y="550501"/>
        <a:ext cx="2072025" cy="1243215"/>
      </dsp:txXfrm>
    </dsp:sp>
    <dsp:sp modelId="{321B2624-83CA-46F0-9669-E96A4F215632}">
      <dsp:nvSpPr>
        <dsp:cNvPr id="0" name=""/>
        <dsp:cNvSpPr/>
      </dsp:nvSpPr>
      <dsp:spPr>
        <a:xfrm>
          <a:off x="4624321" y="1126389"/>
          <a:ext cx="4459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965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b="1" kern="1200"/>
        </a:p>
      </dsp:txBody>
      <dsp:txXfrm>
        <a:off x="4835390" y="1169726"/>
        <a:ext cx="23828" cy="4765"/>
      </dsp:txXfrm>
    </dsp:sp>
    <dsp:sp modelId="{61059C31-4EE0-4BCA-897E-2222C4CBDFBD}">
      <dsp:nvSpPr>
        <dsp:cNvPr id="0" name=""/>
        <dsp:cNvSpPr/>
      </dsp:nvSpPr>
      <dsp:spPr>
        <a:xfrm>
          <a:off x="2554096" y="550501"/>
          <a:ext cx="2072025" cy="12432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 smtClean="0"/>
            <a:t>廣泛網路裝置存取</a:t>
          </a:r>
          <a:endParaRPr lang="zh-TW" altLang="en-US" sz="2200" b="1" kern="1200" dirty="0"/>
        </a:p>
      </dsp:txBody>
      <dsp:txXfrm>
        <a:off x="2554096" y="550501"/>
        <a:ext cx="2072025" cy="1243215"/>
      </dsp:txXfrm>
    </dsp:sp>
    <dsp:sp modelId="{AE13FB9C-831A-4CA7-9750-AC774D24A1A1}">
      <dsp:nvSpPr>
        <dsp:cNvPr id="0" name=""/>
        <dsp:cNvSpPr/>
      </dsp:nvSpPr>
      <dsp:spPr>
        <a:xfrm>
          <a:off x="1041517" y="1791917"/>
          <a:ext cx="5097183" cy="445965"/>
        </a:xfrm>
        <a:custGeom>
          <a:avLst/>
          <a:gdLst/>
          <a:ahLst/>
          <a:cxnLst/>
          <a:rect l="0" t="0" r="0" b="0"/>
          <a:pathLst>
            <a:path>
              <a:moveTo>
                <a:pt x="5097183" y="0"/>
              </a:moveTo>
              <a:lnTo>
                <a:pt x="5097183" y="240082"/>
              </a:lnTo>
              <a:lnTo>
                <a:pt x="0" y="240082"/>
              </a:lnTo>
              <a:lnTo>
                <a:pt x="0" y="445965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b="1" kern="1200"/>
        </a:p>
      </dsp:txBody>
      <dsp:txXfrm>
        <a:off x="3462123" y="2012517"/>
        <a:ext cx="255970" cy="4765"/>
      </dsp:txXfrm>
    </dsp:sp>
    <dsp:sp modelId="{7F5BB7E3-5203-41AE-9D79-BA724F556781}">
      <dsp:nvSpPr>
        <dsp:cNvPr id="0" name=""/>
        <dsp:cNvSpPr/>
      </dsp:nvSpPr>
      <dsp:spPr>
        <a:xfrm>
          <a:off x="5102687" y="550501"/>
          <a:ext cx="2072025" cy="12432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 smtClean="0"/>
            <a:t>多人共享</a:t>
          </a:r>
          <a:r>
            <a:rPr lang="en-US" altLang="zh-TW" sz="2200" b="1" kern="1200" dirty="0" smtClean="0"/>
            <a:t/>
          </a:r>
          <a:br>
            <a:rPr lang="en-US" altLang="zh-TW" sz="2200" b="1" kern="1200" dirty="0" smtClean="0"/>
          </a:br>
          <a:r>
            <a:rPr lang="zh-TW" altLang="en-US" sz="2200" b="1" kern="1200" dirty="0" smtClean="0"/>
            <a:t>資源區</a:t>
          </a:r>
          <a:endParaRPr lang="zh-TW" altLang="en-US" sz="2200" b="1" kern="1200" dirty="0"/>
        </a:p>
      </dsp:txBody>
      <dsp:txXfrm>
        <a:off x="5102687" y="550501"/>
        <a:ext cx="2072025" cy="1243215"/>
      </dsp:txXfrm>
    </dsp:sp>
    <dsp:sp modelId="{85C64EDD-6789-4CE4-B290-8288C9104A31}">
      <dsp:nvSpPr>
        <dsp:cNvPr id="0" name=""/>
        <dsp:cNvSpPr/>
      </dsp:nvSpPr>
      <dsp:spPr>
        <a:xfrm>
          <a:off x="2075730" y="2846170"/>
          <a:ext cx="4459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965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b="1" kern="1200"/>
        </a:p>
      </dsp:txBody>
      <dsp:txXfrm>
        <a:off x="2286798" y="2889507"/>
        <a:ext cx="23828" cy="4765"/>
      </dsp:txXfrm>
    </dsp:sp>
    <dsp:sp modelId="{92C28F3F-04EE-465C-8607-3D6601CB6B33}">
      <dsp:nvSpPr>
        <dsp:cNvPr id="0" name=""/>
        <dsp:cNvSpPr/>
      </dsp:nvSpPr>
      <dsp:spPr>
        <a:xfrm>
          <a:off x="5504" y="2270282"/>
          <a:ext cx="2072025" cy="12432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 smtClean="0"/>
            <a:t>快速彈性重新部署</a:t>
          </a:r>
          <a:endParaRPr lang="zh-TW" altLang="en-US" sz="2200" b="1" kern="1200" dirty="0"/>
        </a:p>
      </dsp:txBody>
      <dsp:txXfrm>
        <a:off x="5504" y="2270282"/>
        <a:ext cx="2072025" cy="1243215"/>
      </dsp:txXfrm>
    </dsp:sp>
    <dsp:sp modelId="{D1134A4B-0B6B-4097-9D4F-00768293060A}">
      <dsp:nvSpPr>
        <dsp:cNvPr id="0" name=""/>
        <dsp:cNvSpPr/>
      </dsp:nvSpPr>
      <dsp:spPr>
        <a:xfrm>
          <a:off x="2554096" y="2270282"/>
          <a:ext cx="2072025" cy="12432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 smtClean="0"/>
            <a:t>可被監控與</a:t>
          </a:r>
          <a:r>
            <a:rPr lang="en-US" altLang="zh-TW" sz="2200" b="1" kern="1200" dirty="0" smtClean="0"/>
            <a:t/>
          </a:r>
          <a:br>
            <a:rPr lang="en-US" altLang="zh-TW" sz="2200" b="1" kern="1200" dirty="0" smtClean="0"/>
          </a:br>
          <a:r>
            <a:rPr lang="zh-TW" altLang="en-US" sz="2200" b="1" kern="1200" dirty="0" smtClean="0"/>
            <a:t>量測</a:t>
          </a:r>
          <a:endParaRPr lang="zh-TW" altLang="en-US" sz="2200" b="1" kern="1200" dirty="0"/>
        </a:p>
      </dsp:txBody>
      <dsp:txXfrm>
        <a:off x="2554096" y="2270282"/>
        <a:ext cx="2072025" cy="12432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7807D-63F3-40EF-812E-440A238B7421}">
      <dsp:nvSpPr>
        <dsp:cNvPr id="0" name=""/>
        <dsp:cNvSpPr/>
      </dsp:nvSpPr>
      <dsp:spPr>
        <a:xfrm>
          <a:off x="0" y="520380"/>
          <a:ext cx="7683192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301" tIns="354076" rIns="596301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smtClean="0"/>
            <a:t>Google</a:t>
          </a:r>
          <a:r>
            <a:rPr lang="zh-TW" sz="1700" b="1" kern="1200" smtClean="0"/>
            <a:t>文件與</a:t>
          </a:r>
          <a:r>
            <a:rPr lang="en-US" sz="1700" b="1" kern="1200" smtClean="0"/>
            <a:t>Microsoft Word</a:t>
          </a:r>
          <a:r>
            <a:rPr lang="zh-TW" sz="1700" b="1" kern="1200" smtClean="0"/>
            <a:t>有些相似，在</a:t>
          </a:r>
          <a:r>
            <a:rPr lang="en-US" sz="1700" b="1" kern="1200" smtClean="0"/>
            <a:t>Google</a:t>
          </a:r>
          <a:r>
            <a:rPr lang="zh-TW" sz="1700" b="1" kern="1200" smtClean="0"/>
            <a:t>文件中除了建立新文件外，也可以直接編輯</a:t>
          </a:r>
          <a:r>
            <a:rPr lang="en-US" sz="1700" b="1" kern="1200" smtClean="0"/>
            <a:t>Microsoft Word</a:t>
          </a:r>
          <a:r>
            <a:rPr lang="zh-TW" sz="1700" b="1" kern="1200" smtClean="0"/>
            <a:t>、</a:t>
          </a:r>
          <a:r>
            <a:rPr lang="en-US" sz="1700" b="1" kern="1200" smtClean="0"/>
            <a:t>PDF</a:t>
          </a:r>
          <a:r>
            <a:rPr lang="zh-TW" sz="1700" b="1" kern="1200" smtClean="0"/>
            <a:t>、</a:t>
          </a:r>
          <a:r>
            <a:rPr lang="en-US" sz="1700" b="1" kern="1200" smtClean="0"/>
            <a:t>HTML</a:t>
          </a:r>
          <a:r>
            <a:rPr lang="zh-TW" sz="1700" b="1" kern="1200" smtClean="0"/>
            <a:t>等類型的檔案。</a:t>
          </a:r>
          <a:endParaRPr lang="zh-TW" sz="1700" kern="1200"/>
        </a:p>
      </dsp:txBody>
      <dsp:txXfrm>
        <a:off x="0" y="520380"/>
        <a:ext cx="7683192" cy="1499400"/>
      </dsp:txXfrm>
    </dsp:sp>
    <dsp:sp modelId="{33A47B30-038D-405F-B166-0FF1959F7668}">
      <dsp:nvSpPr>
        <dsp:cNvPr id="0" name=""/>
        <dsp:cNvSpPr/>
      </dsp:nvSpPr>
      <dsp:spPr>
        <a:xfrm>
          <a:off x="384159" y="269460"/>
          <a:ext cx="5378234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84" tIns="0" rIns="203284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700" b="1" kern="1200" smtClean="0"/>
            <a:t>文件</a:t>
          </a:r>
          <a:endParaRPr lang="zh-TW" sz="1700" kern="1200"/>
        </a:p>
      </dsp:txBody>
      <dsp:txXfrm>
        <a:off x="408657" y="293958"/>
        <a:ext cx="5329238" cy="452844"/>
      </dsp:txXfrm>
    </dsp:sp>
    <dsp:sp modelId="{96D90F2C-9DE3-41A8-98C9-63C8B5FC2E4B}">
      <dsp:nvSpPr>
        <dsp:cNvPr id="0" name=""/>
        <dsp:cNvSpPr/>
      </dsp:nvSpPr>
      <dsp:spPr>
        <a:xfrm>
          <a:off x="0" y="2362500"/>
          <a:ext cx="7683192" cy="816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301" tIns="354076" rIns="596301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smtClean="0"/>
            <a:t>Google</a:t>
          </a:r>
          <a:r>
            <a:rPr lang="zh-TW" sz="1700" b="1" kern="1200" smtClean="0"/>
            <a:t>試算表可以計算、分析資料，以及製作各式各樣美觀的圖表。</a:t>
          </a:r>
          <a:endParaRPr lang="zh-TW" sz="1700" kern="1200"/>
        </a:p>
      </dsp:txBody>
      <dsp:txXfrm>
        <a:off x="0" y="2362500"/>
        <a:ext cx="7683192" cy="816637"/>
      </dsp:txXfrm>
    </dsp:sp>
    <dsp:sp modelId="{14504EFF-76ED-4D61-852B-F294B3D163FD}">
      <dsp:nvSpPr>
        <dsp:cNvPr id="0" name=""/>
        <dsp:cNvSpPr/>
      </dsp:nvSpPr>
      <dsp:spPr>
        <a:xfrm>
          <a:off x="384159" y="2111580"/>
          <a:ext cx="5378234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84" tIns="0" rIns="203284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700" b="1" kern="1200" smtClean="0"/>
            <a:t>試算表</a:t>
          </a:r>
          <a:endParaRPr lang="zh-TW" sz="1700" kern="1200"/>
        </a:p>
      </dsp:txBody>
      <dsp:txXfrm>
        <a:off x="408657" y="2136078"/>
        <a:ext cx="5329238" cy="452844"/>
      </dsp:txXfrm>
    </dsp:sp>
    <dsp:sp modelId="{EA9E2C40-E321-4C4E-90CC-1A77F44C5B0D}">
      <dsp:nvSpPr>
        <dsp:cNvPr id="0" name=""/>
        <dsp:cNvSpPr/>
      </dsp:nvSpPr>
      <dsp:spPr>
        <a:xfrm>
          <a:off x="0" y="3521858"/>
          <a:ext cx="7683192" cy="1151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301" tIns="354076" rIns="596301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smtClean="0"/>
            <a:t>Google</a:t>
          </a:r>
          <a:r>
            <a:rPr lang="zh-TW" sz="1700" b="1" kern="1200" smtClean="0"/>
            <a:t>簡報提供了許多功能，介面操作簡單，使用者可以方便地在線上操作使用。</a:t>
          </a:r>
          <a:endParaRPr lang="zh-TW" sz="1700" kern="1200"/>
        </a:p>
      </dsp:txBody>
      <dsp:txXfrm>
        <a:off x="0" y="3521858"/>
        <a:ext cx="7683192" cy="1151325"/>
      </dsp:txXfrm>
    </dsp:sp>
    <dsp:sp modelId="{640A7AC1-6E29-4ACD-8E54-B0ED81DEEEF9}">
      <dsp:nvSpPr>
        <dsp:cNvPr id="0" name=""/>
        <dsp:cNvSpPr/>
      </dsp:nvSpPr>
      <dsp:spPr>
        <a:xfrm>
          <a:off x="384159" y="3270938"/>
          <a:ext cx="5378234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84" tIns="0" rIns="203284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700" b="1" kern="1200" smtClean="0"/>
            <a:t>簡報</a:t>
          </a:r>
          <a:endParaRPr lang="zh-TW" sz="1700" kern="1200"/>
        </a:p>
      </dsp:txBody>
      <dsp:txXfrm>
        <a:off x="408657" y="3295436"/>
        <a:ext cx="5329238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C6D2139B-A5D7-46CA-BE63-5E2251C7ABE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0405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D2139B-A5D7-46CA-BE63-5E2251C7ABE3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616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D2139B-A5D7-46CA-BE63-5E2251C7ABE3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041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6.xml"/><Relationship Id="rId4" Type="http://schemas.openxmlformats.org/officeDocument/2006/relationships/slide" Target="../slides/slide1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6.xml"/><Relationship Id="rId4" Type="http://schemas.openxmlformats.org/officeDocument/2006/relationships/slide" Target="../slides/slide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476672"/>
            <a:ext cx="7543800" cy="187220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564904"/>
            <a:ext cx="7543800" cy="3456384"/>
          </a:xfrm>
        </p:spPr>
        <p:txBody>
          <a:bodyPr lIns="91440" rIns="91440">
            <a:normAutofit/>
          </a:bodyPr>
          <a:lstStyle>
            <a:lvl1pPr marL="0" indent="0" algn="just">
              <a:buNone/>
              <a:defRPr sz="24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34888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0926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563" indent="-182563" hangingPunct="0">
              <a:lnSpc>
                <a:spcPct val="100000"/>
              </a:lnSpc>
              <a:spcAft>
                <a:spcPts val="60"/>
              </a:spcAft>
              <a:defRPr sz="3200"/>
            </a:lvl1pPr>
            <a:lvl2pPr hangingPunct="0">
              <a:lnSpc>
                <a:spcPct val="100000"/>
              </a:lnSpc>
              <a:spcAft>
                <a:spcPts val="60"/>
              </a:spcAft>
              <a:defRPr sz="2400"/>
            </a:lvl2pPr>
            <a:lvl3pPr hangingPunct="0">
              <a:lnSpc>
                <a:spcPct val="100000"/>
              </a:lnSpc>
              <a:spcAft>
                <a:spcPts val="60"/>
              </a:spcAft>
              <a:defRPr sz="1800"/>
            </a:lvl3pPr>
            <a:lvl4pPr hangingPunct="0">
              <a:lnSpc>
                <a:spcPct val="100000"/>
              </a:lnSpc>
              <a:spcAft>
                <a:spcPts val="60"/>
              </a:spcAft>
              <a:defRPr sz="1800"/>
            </a:lvl4pPr>
            <a:lvl5pPr hangingPunct="0">
              <a:lnSpc>
                <a:spcPct val="100000"/>
              </a:lnSpc>
              <a:spcAft>
                <a:spcPts val="60"/>
              </a:spcAft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Text Box 1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79932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9-1</a:t>
            </a:r>
          </a:p>
        </p:txBody>
      </p:sp>
      <p:sp>
        <p:nvSpPr>
          <p:cNvPr id="8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5508814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" name="Text Box 1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37400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9-2</a:t>
            </a:r>
          </a:p>
        </p:txBody>
      </p:sp>
      <p:sp>
        <p:nvSpPr>
          <p:cNvPr id="10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6954158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9-3</a:t>
            </a:r>
          </a:p>
        </p:txBody>
      </p:sp>
      <p:sp>
        <p:nvSpPr>
          <p:cNvPr id="11" name="Text Box 19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7528833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9-4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4788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388843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916832"/>
            <a:ext cx="78488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11560" y="286604"/>
            <a:ext cx="8208912" cy="153322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4BFD1FA-F5B6-4BEC-BBEB-02AA6D6A4CCD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2100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DB5B440C-C69E-45E4-97D1-594DCECE804F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5535708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5535708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2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82622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9-1</a:t>
            </a:r>
          </a:p>
        </p:txBody>
      </p:sp>
      <p:sp>
        <p:nvSpPr>
          <p:cNvPr id="13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40089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9-2</a:t>
            </a:r>
          </a:p>
        </p:txBody>
      </p:sp>
      <p:sp>
        <p:nvSpPr>
          <p:cNvPr id="14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98105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9-3</a:t>
            </a:r>
          </a:p>
        </p:txBody>
      </p:sp>
      <p:sp>
        <p:nvSpPr>
          <p:cNvPr id="15" name="Text Box 19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5572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9-4</a:t>
            </a:r>
          </a:p>
        </p:txBody>
      </p:sp>
    </p:spTree>
    <p:extLst>
      <p:ext uri="{BB962C8B-B14F-4D97-AF65-F5344CB8AC3E}">
        <p14:creationId xmlns:p14="http://schemas.microsoft.com/office/powerpoint/2010/main" val="1742756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286605"/>
            <a:ext cx="8208912" cy="82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294668"/>
            <a:ext cx="7683192" cy="4942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108325"/>
            <a:ext cx="8280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532518"/>
            <a:ext cx="966653" cy="280858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0" y="373429"/>
            <a:ext cx="571441" cy="64807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6948264" y="64236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7F9627A2-45B9-4EBE-BC8D-460EF811CC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28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6.xml"/><Relationship Id="rId4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slide" Target="slide33.xml"/><Relationship Id="rId7" Type="http://schemas.openxmlformats.org/officeDocument/2006/relationships/slide" Target="slide55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3.xml"/><Relationship Id="rId5" Type="http://schemas.openxmlformats.org/officeDocument/2006/relationships/slide" Target="slide48.xml"/><Relationship Id="rId4" Type="http://schemas.openxmlformats.org/officeDocument/2006/relationships/slide" Target="slide40.xml"/><Relationship Id="rId9" Type="http://schemas.openxmlformats.org/officeDocument/2006/relationships/slide" Target="slide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QADSH8XYx_A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y9WtFDDy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outu.be/pYUG9xW6wdQ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CHAPTER09</a:t>
            </a:r>
            <a:br>
              <a:rPr lang="en-US" altLang="zh-TW" dirty="0" smtClean="0"/>
            </a:br>
            <a:r>
              <a:rPr lang="zh-TW" altLang="en-US" dirty="0"/>
              <a:t>雲端運算與雲端服務</a:t>
            </a:r>
            <a:endParaRPr lang="zh-TW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 action="ppaction://hlinksldjump"/>
              </a:rPr>
              <a:t>9-1 </a:t>
            </a:r>
            <a:r>
              <a:rPr lang="zh-TW" altLang="en-US" dirty="0" smtClean="0">
                <a:hlinkClick r:id="rId3" action="ppaction://hlinksldjump"/>
              </a:rPr>
              <a:t>雲端</a:t>
            </a:r>
            <a:r>
              <a:rPr lang="zh-TW" altLang="en-US" dirty="0">
                <a:hlinkClick r:id="rId3" action="ppaction://hlinksldjump"/>
              </a:rPr>
              <a:t>運算</a:t>
            </a:r>
            <a:endParaRPr lang="zh-TW" altLang="en-US" dirty="0"/>
          </a:p>
          <a:p>
            <a:r>
              <a:rPr lang="en-US" altLang="zh-TW" dirty="0" smtClean="0">
                <a:hlinkClick r:id="rId4" action="ppaction://hlinksldjump"/>
              </a:rPr>
              <a:t>9-2 </a:t>
            </a:r>
            <a:r>
              <a:rPr lang="zh-TW" altLang="en-US" dirty="0" smtClean="0">
                <a:hlinkClick r:id="rId4" action="ppaction://hlinksldjump"/>
              </a:rPr>
              <a:t>邊緣</a:t>
            </a:r>
            <a:r>
              <a:rPr lang="zh-TW" altLang="en-US" dirty="0">
                <a:hlinkClick r:id="rId4" action="ppaction://hlinksldjump"/>
              </a:rPr>
              <a:t>運算與霧運算</a:t>
            </a:r>
            <a:endParaRPr lang="zh-TW" altLang="en-US" dirty="0"/>
          </a:p>
          <a:p>
            <a:r>
              <a:rPr lang="en-US" altLang="zh-TW" dirty="0" smtClean="0">
                <a:hlinkClick r:id="rId5" action="ppaction://hlinksldjump"/>
              </a:rPr>
              <a:t>9-3 </a:t>
            </a:r>
            <a:r>
              <a:rPr lang="zh-TW" altLang="en-US" dirty="0" smtClean="0">
                <a:hlinkClick r:id="rId5" action="ppaction://hlinksldjump"/>
              </a:rPr>
              <a:t>雲端</a:t>
            </a:r>
            <a:r>
              <a:rPr lang="zh-TW" altLang="en-US" dirty="0">
                <a:hlinkClick r:id="rId5" action="ppaction://hlinksldjump"/>
              </a:rPr>
              <a:t>服務</a:t>
            </a:r>
            <a:endParaRPr lang="zh-TW" altLang="en-US" dirty="0"/>
          </a:p>
          <a:p>
            <a:r>
              <a:rPr lang="en-US" altLang="zh-TW" dirty="0" smtClean="0">
                <a:hlinkClick r:id="rId6" action="ppaction://hlinksldjump"/>
              </a:rPr>
              <a:t>9-4 </a:t>
            </a:r>
            <a:r>
              <a:rPr lang="zh-TW" altLang="en-US" dirty="0" smtClean="0">
                <a:hlinkClick r:id="rId6" action="ppaction://hlinksldjump"/>
              </a:rPr>
              <a:t>雲端</a:t>
            </a:r>
            <a:r>
              <a:rPr lang="zh-TW" altLang="en-US" dirty="0">
                <a:hlinkClick r:id="rId6" action="ppaction://hlinksldjump"/>
              </a:rPr>
              <a:t>工具軟體</a:t>
            </a:r>
            <a:endParaRPr lang="en-US" altLang="zh-TW" cap="none" dirty="0" smtClean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臺北市與光寶科技合作，採用邊緣運算架構，在台北市健康路上部署多個</a:t>
            </a:r>
            <a:r>
              <a:rPr lang="zh-TW" altLang="en-US" dirty="0" smtClean="0"/>
              <a:t>智慧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 </a:t>
            </a:r>
            <a:r>
              <a:rPr lang="zh-TW" altLang="en-US" dirty="0"/>
              <a:t>路燈共</a:t>
            </a:r>
            <a:r>
              <a:rPr lang="zh-TW" altLang="en-US" dirty="0" smtClean="0"/>
              <a:t>桿，</a:t>
            </a:r>
            <a:r>
              <a:rPr lang="zh-TW" altLang="en-US" dirty="0"/>
              <a:t>打造出可以在本地區網內執行的邊緣運算閘道器，讓資料</a:t>
            </a:r>
            <a:r>
              <a:rPr lang="zh-TW" altLang="en-US" dirty="0" smtClean="0"/>
              <a:t>先在</a:t>
            </a:r>
            <a:r>
              <a:rPr lang="zh-TW" altLang="en-US" dirty="0"/>
              <a:t>本地端運算、處理後再上雲端，如此可以有效降低對頻寬的負擔，節省網路</a:t>
            </a:r>
            <a:r>
              <a:rPr lang="zh-TW" altLang="en-US" dirty="0" smtClean="0"/>
              <a:t>成本支出</a:t>
            </a:r>
            <a:r>
              <a:rPr lang="zh-TW" altLang="en-US" dirty="0"/>
              <a:t>，還可以對資料預先處理，以利於後續分析再利用。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9-2-1	</a:t>
            </a:r>
            <a:r>
              <a:rPr lang="zh-TW" altLang="en-US" dirty="0"/>
              <a:t>邊緣運算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556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474" y="1903092"/>
            <a:ext cx="6119390" cy="372650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9-2-1	</a:t>
            </a:r>
            <a:r>
              <a:rPr lang="zh-TW" altLang="en-US" dirty="0"/>
              <a:t>邊緣運算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804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霧運算</a:t>
            </a:r>
            <a:r>
              <a:rPr lang="en-US" altLang="zh-TW" dirty="0"/>
              <a:t>(Fog Computing</a:t>
            </a:r>
            <a:r>
              <a:rPr lang="en-US" altLang="zh-TW" dirty="0" smtClean="0"/>
              <a:t>)</a:t>
            </a:r>
            <a:r>
              <a:rPr lang="zh-TW" altLang="en-US" dirty="0" smtClean="0"/>
              <a:t>為</a:t>
            </a:r>
            <a:r>
              <a:rPr lang="zh-TW" altLang="en-US" dirty="0"/>
              <a:t>雲端運算的延伸，介於雲端運算與邊緣運算</a:t>
            </a:r>
            <a:r>
              <a:rPr lang="zh-TW" altLang="en-US" dirty="0" smtClean="0"/>
              <a:t>兩者之間。</a:t>
            </a:r>
            <a:endParaRPr lang="en-US" altLang="zh-TW" dirty="0" smtClean="0"/>
          </a:p>
          <a:p>
            <a:r>
              <a:rPr lang="zh-TW" altLang="en-US" dirty="0" smtClean="0"/>
              <a:t>這個</a:t>
            </a:r>
            <a:r>
              <a:rPr lang="zh-TW" altLang="en-US" dirty="0"/>
              <a:t>概念是由思科提出，</a:t>
            </a:r>
            <a:r>
              <a:rPr lang="en-US" altLang="zh-TW" dirty="0" smtClean="0"/>
              <a:t>2015</a:t>
            </a:r>
            <a:r>
              <a:rPr lang="zh-TW" altLang="en-US" dirty="0" smtClean="0"/>
              <a:t>年</a:t>
            </a:r>
            <a:r>
              <a:rPr lang="en-US" altLang="zh-TW" dirty="0" smtClean="0"/>
              <a:t>11</a:t>
            </a:r>
            <a:r>
              <a:rPr lang="zh-TW" altLang="en-US" dirty="0" smtClean="0"/>
              <a:t>月</a:t>
            </a:r>
            <a:r>
              <a:rPr lang="zh-TW" altLang="en-US" dirty="0"/>
              <a:t>，</a:t>
            </a:r>
            <a:r>
              <a:rPr lang="en-US" altLang="zh-TW" dirty="0"/>
              <a:t>ARM</a:t>
            </a:r>
            <a:r>
              <a:rPr lang="zh-TW" altLang="en-US" dirty="0"/>
              <a:t>、戴爾、英特爾、微軟</a:t>
            </a:r>
            <a:r>
              <a:rPr lang="zh-TW" altLang="en-US" dirty="0" smtClean="0"/>
              <a:t>等公司</a:t>
            </a:r>
            <a:r>
              <a:rPr lang="zh-TW" altLang="en-US" dirty="0"/>
              <a:t>以及普林斯頓大學也加入了這個概念陣營，並成立了開放霧聯盟</a:t>
            </a:r>
            <a:r>
              <a:rPr lang="en-US" altLang="zh-TW" dirty="0"/>
              <a:t>(</a:t>
            </a:r>
            <a:r>
              <a:rPr lang="en-US" altLang="zh-TW" dirty="0" err="1" smtClean="0"/>
              <a:t>OpenFog</a:t>
            </a:r>
            <a:r>
              <a:rPr lang="en-US" altLang="zh-TW" dirty="0" smtClean="0"/>
              <a:t> Consortium</a:t>
            </a:r>
            <a:r>
              <a:rPr lang="en-US" altLang="zh-TW" dirty="0"/>
              <a:t>)</a:t>
            </a:r>
            <a:r>
              <a:rPr lang="zh-TW" altLang="en-US" dirty="0"/>
              <a:t>，該聯盟主要在推廣和加快開放霧運算的普及，促進物聯網發展。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9-2-2	</a:t>
            </a:r>
            <a:r>
              <a:rPr lang="zh-TW" altLang="en-US" dirty="0"/>
              <a:t>霧運算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35049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根據開放霧運算聯盟的定義，霧運算是一種水平的、系統級的分散式協作</a:t>
            </a:r>
            <a:r>
              <a:rPr lang="zh-TW" altLang="en-US" dirty="0" smtClean="0"/>
              <a:t>架構</a:t>
            </a:r>
            <a:r>
              <a:rPr lang="zh-TW" altLang="en-US" dirty="0"/>
              <a:t>，任何裝置若具備連網、運算以及儲存功能，就能夠成為一個霧運算的節點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霧運算</a:t>
            </a:r>
            <a:r>
              <a:rPr lang="zh-TW" altLang="en-US" dirty="0"/>
              <a:t>擴大了雲端運算的網路運算模式，將網路運算從網路中心擴展到了網路</a:t>
            </a:r>
            <a:r>
              <a:rPr lang="zh-TW" altLang="en-US" dirty="0" smtClean="0"/>
              <a:t>邊緣。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9-2-2	</a:t>
            </a:r>
            <a:r>
              <a:rPr lang="zh-TW" altLang="en-US" dirty="0"/>
              <a:t>霧運算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6780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556792"/>
            <a:ext cx="7285351" cy="419136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9-2-2	</a:t>
            </a:r>
            <a:r>
              <a:rPr lang="zh-TW" altLang="en-US" dirty="0"/>
              <a:t>霧運算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0121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IoT</a:t>
            </a:r>
            <a:r>
              <a:rPr lang="zh-TW" altLang="en-US" dirty="0" smtClean="0"/>
              <a:t>的</a:t>
            </a:r>
            <a:r>
              <a:rPr lang="zh-TW" altLang="en-US" dirty="0"/>
              <a:t>實際應用面臨延遲、網路頻寬等挑戰，這些問題在雲端運算架構下</a:t>
            </a:r>
            <a:r>
              <a:rPr lang="zh-TW" altLang="en-US" dirty="0" smtClean="0"/>
              <a:t>無法解決</a:t>
            </a:r>
            <a:r>
              <a:rPr lang="zh-TW" altLang="en-US" dirty="0"/>
              <a:t>，而霧運算正是專門設計來滿足</a:t>
            </a:r>
            <a:r>
              <a:rPr lang="en-US" altLang="zh-TW" dirty="0" err="1"/>
              <a:t>IoT</a:t>
            </a:r>
            <a:r>
              <a:rPr lang="zh-TW" altLang="en-US" dirty="0"/>
              <a:t>、</a:t>
            </a:r>
            <a:r>
              <a:rPr lang="en-US" altLang="zh-TW" dirty="0"/>
              <a:t>5G</a:t>
            </a:r>
            <a:r>
              <a:rPr lang="zh-TW" altLang="en-US" dirty="0"/>
              <a:t>、</a:t>
            </a:r>
            <a:r>
              <a:rPr lang="en-US" altLang="zh-TW" dirty="0"/>
              <a:t>AI</a:t>
            </a:r>
            <a:r>
              <a:rPr lang="zh-TW" altLang="en-US" dirty="0"/>
              <a:t>、</a:t>
            </a:r>
            <a:r>
              <a:rPr lang="en-US" altLang="zh-TW" dirty="0"/>
              <a:t>AR</a:t>
            </a:r>
            <a:r>
              <a:rPr lang="zh-TW" altLang="en-US" dirty="0"/>
              <a:t>、車聯網等資料密集</a:t>
            </a:r>
            <a:r>
              <a:rPr lang="zh-TW" altLang="en-US" dirty="0" smtClean="0"/>
              <a:t>應用需求</a:t>
            </a:r>
            <a:r>
              <a:rPr lang="zh-TW" altLang="en-US" dirty="0"/>
              <a:t>的通用技術。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9-2-2	</a:t>
            </a:r>
            <a:r>
              <a:rPr lang="zh-TW" altLang="en-US" dirty="0"/>
              <a:t>霧運算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3981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9-3-1 </a:t>
            </a:r>
            <a:r>
              <a:rPr lang="zh-TW" altLang="en-US" dirty="0" smtClean="0">
                <a:hlinkClick r:id="rId2" action="ppaction://hlinksldjump"/>
              </a:rPr>
              <a:t>基礎</a:t>
            </a:r>
            <a:r>
              <a:rPr lang="zh-TW" altLang="en-US" dirty="0">
                <a:hlinkClick r:id="rId2" action="ppaction://hlinksldjump"/>
              </a:rPr>
              <a:t>設施即</a:t>
            </a:r>
            <a:r>
              <a:rPr lang="zh-TW" altLang="en-US" dirty="0" smtClean="0">
                <a:hlinkClick r:id="rId2" action="ppaction://hlinksldjump"/>
              </a:rPr>
              <a:t>服務</a:t>
            </a:r>
            <a:endParaRPr lang="en-US" altLang="zh-TW" dirty="0"/>
          </a:p>
          <a:p>
            <a:r>
              <a:rPr lang="en-US" altLang="zh-TW" dirty="0" smtClean="0">
                <a:hlinkClick r:id="rId3" action="ppaction://hlinksldjump"/>
              </a:rPr>
              <a:t>9-3-2 </a:t>
            </a:r>
            <a:r>
              <a:rPr lang="zh-TW" altLang="en-US" dirty="0" smtClean="0">
                <a:hlinkClick r:id="rId3" action="ppaction://hlinksldjump"/>
              </a:rPr>
              <a:t>平台</a:t>
            </a:r>
            <a:r>
              <a:rPr lang="zh-TW" altLang="en-US" dirty="0">
                <a:hlinkClick r:id="rId3" action="ppaction://hlinksldjump"/>
              </a:rPr>
              <a:t>即</a:t>
            </a:r>
            <a:r>
              <a:rPr lang="zh-TW" altLang="en-US" dirty="0" smtClean="0">
                <a:hlinkClick r:id="rId3" action="ppaction://hlinksldjump"/>
              </a:rPr>
              <a:t>服務</a:t>
            </a:r>
            <a:endParaRPr lang="en-US" altLang="zh-TW" dirty="0"/>
          </a:p>
          <a:p>
            <a:r>
              <a:rPr lang="en-US" altLang="zh-TW" dirty="0" smtClean="0">
                <a:hlinkClick r:id="rId4" action="ppaction://hlinksldjump"/>
              </a:rPr>
              <a:t>9-3-3 </a:t>
            </a:r>
            <a:r>
              <a:rPr lang="zh-TW" altLang="en-US" dirty="0" smtClean="0">
                <a:hlinkClick r:id="rId4" action="ppaction://hlinksldjump"/>
              </a:rPr>
              <a:t>軟體</a:t>
            </a:r>
            <a:r>
              <a:rPr lang="zh-TW" altLang="en-US" dirty="0">
                <a:hlinkClick r:id="rId4" action="ppaction://hlinksldjump"/>
              </a:rPr>
              <a:t>即服務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9-3 </a:t>
            </a:r>
            <a:r>
              <a:rPr lang="zh-TW" altLang="en-US" dirty="0" smtClean="0"/>
              <a:t>雲端</a:t>
            </a:r>
            <a:r>
              <a:rPr lang="zh-TW" altLang="en-US" dirty="0"/>
              <a:t>服務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FD1FA-F5B6-4BEC-BBEB-02AA6D6A4CCD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5470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雲端服務</a:t>
            </a:r>
            <a:r>
              <a:rPr lang="en-US" altLang="zh-TW" dirty="0" smtClean="0"/>
              <a:t>(Cloud Service)</a:t>
            </a:r>
            <a:r>
              <a:rPr lang="zh-TW" altLang="en-US" dirty="0" smtClean="0"/>
              <a:t>是指可以讓使用者直接透過瀏覽器，來使用網路服務提供者所提供的各項服務，例如：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所提供的</a:t>
            </a:r>
            <a:r>
              <a:rPr lang="en-US" altLang="zh-TW" dirty="0" smtClean="0"/>
              <a:t>Gmail</a:t>
            </a:r>
            <a:r>
              <a:rPr lang="zh-TW" altLang="en-US" dirty="0" smtClean="0"/>
              <a:t>、文件、日曆、雲端硬碟等，都是屬於雲端服務。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9-3 </a:t>
            </a:r>
            <a:r>
              <a:rPr lang="zh-TW" altLang="en-US" dirty="0" smtClean="0"/>
              <a:t>雲端服務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1800" y="6448425"/>
            <a:ext cx="984250" cy="365125"/>
          </a:xfrm>
        </p:spPr>
        <p:txBody>
          <a:bodyPr/>
          <a:lstStyle/>
          <a:p>
            <a:fld id="{2136F2EA-EAEC-4B3F-B295-6CF819865E7E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778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885" y="1651610"/>
            <a:ext cx="4930567" cy="422946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9-3 </a:t>
            </a:r>
            <a:r>
              <a:rPr lang="zh-TW" altLang="en-US" dirty="0"/>
              <a:t>雲端服務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001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基礎設施即服務</a:t>
            </a:r>
            <a:r>
              <a:rPr lang="en-US" altLang="zh-TW" dirty="0" smtClean="0"/>
              <a:t>(IaaS)</a:t>
            </a:r>
            <a:r>
              <a:rPr lang="zh-TW" altLang="en-US" dirty="0" smtClean="0"/>
              <a:t>提供</a:t>
            </a:r>
            <a:r>
              <a:rPr lang="zh-TW" altLang="en-US" dirty="0"/>
              <a:t>基礎架構為主的服務</a:t>
            </a:r>
            <a:r>
              <a:rPr lang="zh-TW" altLang="en-US" dirty="0" smtClean="0"/>
              <a:t>，將</a:t>
            </a:r>
            <a:r>
              <a:rPr lang="zh-TW" altLang="en-US" dirty="0"/>
              <a:t>基礎設備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</a:t>
            </a:r>
            <a:r>
              <a:rPr lang="zh-TW" altLang="en-US" dirty="0"/>
              <a:t>：資料庫</a:t>
            </a:r>
            <a:r>
              <a:rPr lang="en-US" altLang="zh-TW" dirty="0" smtClean="0"/>
              <a:t>)</a:t>
            </a:r>
            <a:r>
              <a:rPr lang="zh-TW" altLang="en-US" dirty="0" smtClean="0"/>
              <a:t>整合</a:t>
            </a:r>
            <a:r>
              <a:rPr lang="zh-TW" altLang="en-US" dirty="0"/>
              <a:t>起來，讓一般企業及軟體開發廠商使用，用戶</a:t>
            </a:r>
            <a:r>
              <a:rPr lang="zh-TW" altLang="en-US" dirty="0" smtClean="0"/>
              <a:t>不需要</a:t>
            </a:r>
            <a:r>
              <a:rPr lang="zh-TW" altLang="en-US" dirty="0"/>
              <a:t>採購伺服器、網路設備及軟體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IBM</a:t>
            </a:r>
            <a:r>
              <a:rPr lang="zh-TW" altLang="en-US" dirty="0"/>
              <a:t>、</a:t>
            </a:r>
            <a:r>
              <a:rPr lang="en-US" altLang="zh-TW" dirty="0" smtClean="0"/>
              <a:t>Amazon</a:t>
            </a:r>
            <a:r>
              <a:rPr lang="zh-TW" altLang="en-US" dirty="0" smtClean="0"/>
              <a:t>的</a:t>
            </a:r>
            <a:r>
              <a:rPr lang="en-US" altLang="zh-TW" dirty="0" smtClean="0"/>
              <a:t>EC2</a:t>
            </a:r>
            <a:r>
              <a:rPr lang="zh-TW" altLang="en-US" dirty="0" smtClean="0"/>
              <a:t>服務、</a:t>
            </a:r>
            <a:r>
              <a:rPr lang="zh-TW" altLang="en-US" dirty="0"/>
              <a:t>中華電信的</a:t>
            </a:r>
            <a:r>
              <a:rPr lang="en-US" altLang="zh-TW" dirty="0" err="1" smtClean="0"/>
              <a:t>HiCloud</a:t>
            </a:r>
            <a:r>
              <a:rPr lang="zh-TW" altLang="en-US" dirty="0" smtClean="0"/>
              <a:t>等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9-3-1	</a:t>
            </a:r>
            <a:r>
              <a:rPr lang="zh-TW" altLang="en-US" dirty="0"/>
              <a:t>基礎設施即服務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0903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9-1-1 </a:t>
            </a:r>
            <a:r>
              <a:rPr lang="zh-TW" altLang="en-US" dirty="0" smtClean="0">
                <a:hlinkClick r:id="rId2" action="ppaction://hlinksldjump"/>
              </a:rPr>
              <a:t>認識</a:t>
            </a:r>
            <a:r>
              <a:rPr lang="zh-TW" altLang="en-US" dirty="0">
                <a:hlinkClick r:id="rId2" action="ppaction://hlinksldjump"/>
              </a:rPr>
              <a:t>雲端</a:t>
            </a:r>
            <a:r>
              <a:rPr lang="zh-TW" altLang="en-US" dirty="0" smtClean="0">
                <a:hlinkClick r:id="rId2" action="ppaction://hlinksldjump"/>
              </a:rPr>
              <a:t>運算</a:t>
            </a:r>
            <a:endParaRPr lang="en-US" altLang="zh-TW" dirty="0"/>
          </a:p>
          <a:p>
            <a:r>
              <a:rPr lang="en-US" altLang="zh-TW" dirty="0" smtClean="0">
                <a:hlinkClick r:id="rId3" action="ppaction://hlinksldjump"/>
              </a:rPr>
              <a:t>9-1-2 </a:t>
            </a:r>
            <a:r>
              <a:rPr lang="zh-TW" altLang="en-US" dirty="0" smtClean="0">
                <a:hlinkClick r:id="rId3" action="ppaction://hlinksldjump"/>
              </a:rPr>
              <a:t>雲端</a:t>
            </a:r>
            <a:r>
              <a:rPr lang="zh-TW" altLang="en-US" dirty="0">
                <a:hlinkClick r:id="rId3" action="ppaction://hlinksldjump"/>
              </a:rPr>
              <a:t>運算的</a:t>
            </a:r>
            <a:r>
              <a:rPr lang="zh-TW" altLang="en-US" dirty="0" smtClean="0">
                <a:hlinkClick r:id="rId3" action="ppaction://hlinksldjump"/>
              </a:rPr>
              <a:t>特徵</a:t>
            </a:r>
            <a:endParaRPr lang="en-US" altLang="zh-TW" dirty="0"/>
          </a:p>
          <a:p>
            <a:r>
              <a:rPr lang="en-US" altLang="zh-TW" dirty="0" smtClean="0">
                <a:hlinkClick r:id="rId4" action="ppaction://hlinksldjump"/>
              </a:rPr>
              <a:t>9-1-3 </a:t>
            </a:r>
            <a:r>
              <a:rPr lang="zh-TW" altLang="en-US" dirty="0" smtClean="0">
                <a:hlinkClick r:id="rId4" action="ppaction://hlinksldjump"/>
              </a:rPr>
              <a:t>雲端</a:t>
            </a:r>
            <a:r>
              <a:rPr lang="zh-TW" altLang="en-US" dirty="0">
                <a:hlinkClick r:id="rId4" action="ppaction://hlinksldjump"/>
              </a:rPr>
              <a:t>運算的部署模型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9-1 </a:t>
            </a:r>
            <a:r>
              <a:rPr lang="zh-TW" altLang="en-US" dirty="0" smtClean="0"/>
              <a:t>雲端運算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FD1FA-F5B6-4BEC-BBEB-02AA6D6A4CCD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169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6" y="1295400"/>
            <a:ext cx="7580186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9-3-1	</a:t>
            </a:r>
            <a:r>
              <a:rPr lang="zh-TW" altLang="en-US" dirty="0"/>
              <a:t>基礎設施即服務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0001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平台即服務</a:t>
            </a:r>
            <a:r>
              <a:rPr lang="en-US" altLang="zh-TW" dirty="0" smtClean="0"/>
              <a:t>(PaaS)</a:t>
            </a:r>
            <a:r>
              <a:rPr lang="zh-TW" altLang="en-US" dirty="0" smtClean="0"/>
              <a:t>是</a:t>
            </a:r>
            <a:r>
              <a:rPr lang="zh-TW" altLang="en-US" dirty="0"/>
              <a:t>提供系統平台為主的服務</a:t>
            </a:r>
            <a:r>
              <a:rPr lang="zh-TW" altLang="en-US" dirty="0" smtClean="0"/>
              <a:t>，讓人員</a:t>
            </a:r>
            <a:r>
              <a:rPr lang="zh-TW" altLang="en-US" dirty="0"/>
              <a:t>可在平台上進行程式的開發與執行</a:t>
            </a:r>
            <a:r>
              <a:rPr lang="zh-TW" altLang="en-US" dirty="0" smtClean="0"/>
              <a:t>，例如</a:t>
            </a:r>
            <a:r>
              <a:rPr lang="zh-TW" altLang="en-US" dirty="0"/>
              <a:t>：</a:t>
            </a:r>
            <a:r>
              <a:rPr lang="en-US" altLang="zh-TW" dirty="0"/>
              <a:t>Google App </a:t>
            </a:r>
            <a:r>
              <a:rPr lang="en-US" altLang="zh-TW" dirty="0" smtClean="0"/>
              <a:t>Engine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Apple </a:t>
            </a:r>
            <a:r>
              <a:rPr lang="en-US" altLang="zh-TW" dirty="0"/>
              <a:t>Store</a:t>
            </a:r>
            <a:r>
              <a:rPr lang="zh-TW" altLang="en-US" dirty="0"/>
              <a:t>、</a:t>
            </a:r>
            <a:r>
              <a:rPr lang="en-US" altLang="zh-TW" dirty="0"/>
              <a:t>Microsoft Azure</a:t>
            </a:r>
            <a:r>
              <a:rPr lang="zh-TW" altLang="en-US" dirty="0"/>
              <a:t>、</a:t>
            </a:r>
            <a:r>
              <a:rPr lang="en-US" altLang="zh-TW" dirty="0"/>
              <a:t>Amazon web services</a:t>
            </a:r>
            <a:r>
              <a:rPr lang="zh-TW" altLang="en-US" dirty="0"/>
              <a:t>、</a:t>
            </a:r>
            <a:r>
              <a:rPr lang="en-US" altLang="zh-TW" dirty="0"/>
              <a:t>Application Platform</a:t>
            </a:r>
            <a:r>
              <a:rPr lang="zh-TW" altLang="en-US" dirty="0"/>
              <a:t>、</a:t>
            </a:r>
            <a:r>
              <a:rPr lang="en-US" altLang="zh-TW" dirty="0" smtClean="0"/>
              <a:t>IBM </a:t>
            </a:r>
            <a:r>
              <a:rPr lang="en-US" altLang="zh-TW" dirty="0" err="1" smtClean="0"/>
              <a:t>Bluemix</a:t>
            </a:r>
            <a:r>
              <a:rPr lang="zh-TW" altLang="en-US" dirty="0" smtClean="0"/>
              <a:t>等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9-3-2 </a:t>
            </a:r>
            <a:r>
              <a:rPr lang="zh-TW" altLang="en-US" dirty="0"/>
              <a:t>平台即服務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1651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957" y="1887975"/>
            <a:ext cx="6500423" cy="375673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9-3-2 </a:t>
            </a:r>
            <a:r>
              <a:rPr lang="zh-TW" altLang="en-US" dirty="0"/>
              <a:t>平台即服務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1809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軟體即服務</a:t>
            </a:r>
            <a:r>
              <a:rPr lang="en-US" altLang="zh-TW" dirty="0" smtClean="0"/>
              <a:t>(SaaS)</a:t>
            </a:r>
            <a:r>
              <a:rPr lang="zh-TW" altLang="en-US" dirty="0" smtClean="0"/>
              <a:t>是</a:t>
            </a:r>
            <a:r>
              <a:rPr lang="zh-TW" altLang="en-US" dirty="0"/>
              <a:t>提供應用軟體為主的服務，讓</a:t>
            </a:r>
            <a:r>
              <a:rPr lang="zh-TW" altLang="en-US" dirty="0" smtClean="0"/>
              <a:t>任何使用者</a:t>
            </a:r>
            <a:r>
              <a:rPr lang="zh-TW" altLang="en-US" dirty="0"/>
              <a:t>可以隨時隨地的存取使用，使用者只需要向廠商訂購該服務，不需要佈署</a:t>
            </a:r>
            <a:r>
              <a:rPr lang="zh-TW" altLang="en-US" dirty="0" smtClean="0"/>
              <a:t>資訊</a:t>
            </a:r>
            <a:r>
              <a:rPr lang="zh-TW" altLang="en-US" dirty="0"/>
              <a:t>系統，也不需要支付軟體授權金，就能使用該軟體的服務，例如：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提供免費</a:t>
            </a:r>
            <a:r>
              <a:rPr lang="zh-TW" altLang="en-US" dirty="0"/>
              <a:t>的</a:t>
            </a:r>
            <a:r>
              <a:rPr lang="en-US" altLang="zh-TW" dirty="0" smtClean="0"/>
              <a:t>Gmail</a:t>
            </a:r>
            <a:r>
              <a:rPr lang="zh-TW" altLang="en-US" dirty="0" smtClean="0"/>
              <a:t>電子郵件</a:t>
            </a:r>
            <a:r>
              <a:rPr lang="zh-TW" altLang="en-US" dirty="0"/>
              <a:t>服務給大眾使用外，還針對企業推出付費的網路郵件</a:t>
            </a:r>
            <a:r>
              <a:rPr lang="zh-TW" altLang="en-US" dirty="0" smtClean="0"/>
              <a:t>服務。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9-3-3 </a:t>
            </a:r>
            <a:r>
              <a:rPr lang="zh-TW" altLang="en-US" dirty="0" smtClean="0"/>
              <a:t>軟體即</a:t>
            </a:r>
            <a:r>
              <a:rPr lang="zh-TW" altLang="en-US" dirty="0"/>
              <a:t>服務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8708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Facebook</a:t>
            </a:r>
            <a:r>
              <a:rPr lang="zh-TW" altLang="en-US" dirty="0"/>
              <a:t>、</a:t>
            </a:r>
            <a:r>
              <a:rPr lang="en-US" altLang="zh-TW" dirty="0"/>
              <a:t>Google Map</a:t>
            </a:r>
            <a:r>
              <a:rPr lang="zh-TW" altLang="en-US" dirty="0"/>
              <a:t>、</a:t>
            </a:r>
            <a:r>
              <a:rPr lang="en-US" altLang="zh-TW" dirty="0" smtClean="0"/>
              <a:t>YouTube</a:t>
            </a:r>
            <a:r>
              <a:rPr lang="zh-TW" altLang="en-US" dirty="0" smtClean="0"/>
              <a:t>影</a:t>
            </a:r>
            <a:r>
              <a:rPr lang="zh-TW" altLang="en-US" dirty="0"/>
              <a:t>音服務等也都屬於</a:t>
            </a:r>
            <a:r>
              <a:rPr lang="en-US" altLang="zh-TW" dirty="0" smtClean="0"/>
              <a:t>SaaS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文件管理、</a:t>
            </a:r>
            <a:r>
              <a:rPr lang="zh-TW" altLang="en-US" dirty="0"/>
              <a:t>群組</a:t>
            </a:r>
            <a:r>
              <a:rPr lang="zh-TW" altLang="en-US" dirty="0" smtClean="0"/>
              <a:t>管理、</a:t>
            </a:r>
            <a:r>
              <a:rPr lang="zh-TW" altLang="en-US" dirty="0"/>
              <a:t>企業資源</a:t>
            </a:r>
            <a:r>
              <a:rPr lang="zh-TW" altLang="en-US" dirty="0" smtClean="0"/>
              <a:t>管理與</a:t>
            </a:r>
            <a:r>
              <a:rPr lang="zh-TW" altLang="en-US" dirty="0"/>
              <a:t>商業</a:t>
            </a:r>
            <a:r>
              <a:rPr lang="zh-TW" altLang="en-US" dirty="0" smtClean="0"/>
              <a:t>智慧等</a:t>
            </a:r>
            <a:r>
              <a:rPr lang="zh-TW" altLang="en-US" dirty="0"/>
              <a:t>軟體也紛紛推出</a:t>
            </a:r>
            <a:r>
              <a:rPr lang="en-US" altLang="zh-TW" dirty="0" smtClean="0"/>
              <a:t>SaaS</a:t>
            </a:r>
            <a:r>
              <a:rPr lang="zh-TW" altLang="en-US" dirty="0" smtClean="0"/>
              <a:t>模式</a:t>
            </a:r>
            <a:r>
              <a:rPr lang="zh-TW" altLang="en-US" dirty="0"/>
              <a:t>，供消費者與企業使用，例如：鼎新的雲端</a:t>
            </a:r>
            <a:r>
              <a:rPr lang="en-US" altLang="zh-TW" dirty="0" smtClean="0"/>
              <a:t>ERP B2</a:t>
            </a:r>
            <a:r>
              <a:rPr lang="zh-TW" altLang="en-US" dirty="0" smtClean="0"/>
              <a:t>、</a:t>
            </a:r>
            <a:r>
              <a:rPr lang="en-US" altLang="zh-TW" dirty="0"/>
              <a:t>Salesforce.com ERP&amp;CRM</a:t>
            </a:r>
            <a:r>
              <a:rPr lang="zh-TW" altLang="en-US" dirty="0"/>
              <a:t>、</a:t>
            </a:r>
            <a:r>
              <a:rPr lang="en-US" altLang="zh-TW" dirty="0"/>
              <a:t>Cisco WebEx</a:t>
            </a:r>
            <a:r>
              <a:rPr lang="zh-TW" altLang="en-US" dirty="0"/>
              <a:t>、趨勢科技的</a:t>
            </a:r>
            <a:r>
              <a:rPr lang="en-US" altLang="zh-TW" dirty="0" smtClean="0"/>
              <a:t>SPN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9-3-3 </a:t>
            </a:r>
            <a:r>
              <a:rPr lang="zh-TW" altLang="en-US" dirty="0" smtClean="0"/>
              <a:t>軟體即</a:t>
            </a:r>
            <a:r>
              <a:rPr lang="zh-TW" altLang="en-US" dirty="0"/>
              <a:t>服務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5967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578" y="1730249"/>
            <a:ext cx="6485182" cy="407218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9-3-3 </a:t>
            </a:r>
            <a:r>
              <a:rPr lang="zh-TW" altLang="en-US" dirty="0" smtClean="0"/>
              <a:t>軟體即</a:t>
            </a:r>
            <a:r>
              <a:rPr lang="zh-TW" altLang="en-US" dirty="0"/>
              <a:t>服務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893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cap="none" dirty="0" smtClean="0">
                <a:hlinkClick r:id="rId2" action="ppaction://hlinksldjump"/>
              </a:rPr>
              <a:t>9-4-1	</a:t>
            </a:r>
            <a:r>
              <a:rPr lang="zh-TW" altLang="en-US" cap="none" dirty="0" smtClean="0">
                <a:hlinkClick r:id="rId2" action="ppaction://hlinksldjump"/>
              </a:rPr>
              <a:t>雲端硬碟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3" action="ppaction://hlinksldjump"/>
              </a:rPr>
              <a:t>9-4-2	</a:t>
            </a:r>
            <a:r>
              <a:rPr lang="zh-TW" altLang="en-US" cap="none" dirty="0" smtClean="0">
                <a:hlinkClick r:id="rId3" action="ppaction://hlinksldjump"/>
              </a:rPr>
              <a:t>雲端辦公室軟體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4" action="ppaction://hlinksldjump"/>
              </a:rPr>
              <a:t>9-4-3	Google</a:t>
            </a:r>
            <a:r>
              <a:rPr lang="zh-TW" altLang="en-US" cap="none" dirty="0" smtClean="0">
                <a:hlinkClick r:id="rId4" action="ppaction://hlinksldjump"/>
              </a:rPr>
              <a:t>表單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5" action="ppaction://hlinksldjump"/>
              </a:rPr>
              <a:t>9-4-4	Google</a:t>
            </a:r>
            <a:r>
              <a:rPr lang="zh-TW" altLang="en-US" cap="none" dirty="0" smtClean="0">
                <a:hlinkClick r:id="rId5" action="ppaction://hlinksldjump"/>
              </a:rPr>
              <a:t>協作平台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6" action="ppaction://hlinksldjump"/>
              </a:rPr>
              <a:t>9-4-5	Google</a:t>
            </a:r>
            <a:r>
              <a:rPr lang="zh-TW" altLang="en-US" cap="none" dirty="0" smtClean="0">
                <a:hlinkClick r:id="rId6" action="ppaction://hlinksldjump"/>
              </a:rPr>
              <a:t>日曆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7" action="ppaction://hlinksldjump"/>
              </a:rPr>
              <a:t>9-4-6	</a:t>
            </a:r>
            <a:r>
              <a:rPr lang="zh-TW" altLang="en-US" cap="none" dirty="0" smtClean="0">
                <a:hlinkClick r:id="rId7" action="ppaction://hlinksldjump"/>
              </a:rPr>
              <a:t>線上影像處理軟體</a:t>
            </a:r>
            <a:r>
              <a:rPr lang="zh-TW" altLang="en-US" cap="none" dirty="0" smtClean="0"/>
              <a:t>	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8" action="ppaction://hlinksldjump"/>
              </a:rPr>
              <a:t>9-4-7	</a:t>
            </a:r>
            <a:r>
              <a:rPr lang="zh-TW" altLang="en-US" cap="none" dirty="0" smtClean="0">
                <a:hlinkClick r:id="rId8" action="ppaction://hlinksldjump"/>
              </a:rPr>
              <a:t>雲端記事本─</a:t>
            </a:r>
            <a:r>
              <a:rPr lang="en-US" altLang="zh-TW" cap="none" dirty="0" smtClean="0">
                <a:hlinkClick r:id="rId8" action="ppaction://hlinksldjump"/>
              </a:rPr>
              <a:t>Evernote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9" action="ppaction://hlinksldjump"/>
              </a:rPr>
              <a:t>9-4-8	</a:t>
            </a:r>
            <a:r>
              <a:rPr lang="zh-TW" altLang="en-US" cap="none" dirty="0" smtClean="0">
                <a:hlinkClick r:id="rId9" action="ppaction://hlinksldjump"/>
              </a:rPr>
              <a:t>雲端相簿</a:t>
            </a:r>
            <a:endParaRPr lang="zh-TW" altLang="en-US" cap="none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 </a:t>
            </a:r>
            <a:r>
              <a:rPr lang="zh-TW" altLang="en-US" dirty="0" smtClean="0"/>
              <a:t>雲端</a:t>
            </a:r>
            <a:r>
              <a:rPr lang="zh-TW" altLang="en-US" dirty="0"/>
              <a:t>工具軟體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FD1FA-F5B6-4BEC-BBEB-02AA6D6A4CCD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950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eaLnBrk="1">
              <a:buNone/>
            </a:pPr>
            <a:r>
              <a:rPr lang="en-US" altLang="zh-TW" dirty="0" smtClean="0">
                <a:solidFill>
                  <a:srgbClr val="C00000"/>
                </a:solidFill>
              </a:rPr>
              <a:t>Dropbox</a:t>
            </a:r>
          </a:p>
          <a:p>
            <a:r>
              <a:rPr lang="zh-TW" altLang="en-US" dirty="0"/>
              <a:t>支援使用</a:t>
            </a:r>
            <a:r>
              <a:rPr lang="en-US" altLang="zh-TW" dirty="0"/>
              <a:t>Windows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Mac </a:t>
            </a:r>
            <a:r>
              <a:rPr lang="en-US" altLang="zh-TW" dirty="0"/>
              <a:t>OS</a:t>
            </a:r>
            <a:r>
              <a:rPr lang="zh-TW" altLang="en-US" dirty="0"/>
              <a:t>、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等</a:t>
            </a:r>
            <a:r>
              <a:rPr lang="zh-TW" altLang="en-US" dirty="0"/>
              <a:t>作業系統的平台，及使用</a:t>
            </a:r>
            <a:r>
              <a:rPr lang="en-US" altLang="zh-TW" dirty="0"/>
              <a:t>iOS</a:t>
            </a:r>
            <a:r>
              <a:rPr lang="zh-TW" altLang="en-US" dirty="0"/>
              <a:t>、</a:t>
            </a:r>
            <a:r>
              <a:rPr lang="en-US" altLang="zh-TW" dirty="0" err="1"/>
              <a:t>iPadOS</a:t>
            </a:r>
            <a:r>
              <a:rPr lang="zh-TW" altLang="en-US" dirty="0"/>
              <a:t>、</a:t>
            </a:r>
            <a:r>
              <a:rPr lang="en-US" altLang="zh-TW" dirty="0" smtClean="0"/>
              <a:t>Android</a:t>
            </a:r>
            <a:r>
              <a:rPr lang="zh-TW" altLang="en-US" dirty="0" smtClean="0"/>
              <a:t>等</a:t>
            </a:r>
            <a:r>
              <a:rPr lang="zh-TW" altLang="en-US" dirty="0"/>
              <a:t>系統的</a:t>
            </a:r>
            <a:r>
              <a:rPr lang="zh-TW" altLang="en-US" dirty="0" smtClean="0"/>
              <a:t>行動</a:t>
            </a:r>
            <a:r>
              <a:rPr lang="zh-TW" altLang="en-US" dirty="0"/>
              <a:t>裝置，使用者只要從其中任一裝置上傳檔案，其他的裝置就都能同步。</a:t>
            </a:r>
            <a:endParaRPr lang="zh-TW" altLang="en-US" dirty="0" smtClean="0"/>
          </a:p>
        </p:txBody>
      </p:sp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9-4-1 </a:t>
            </a:r>
            <a:r>
              <a:rPr lang="zh-TW" altLang="en-US" dirty="0" smtClean="0"/>
              <a:t>雲端硬碟</a:t>
            </a: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4509120"/>
            <a:ext cx="1409659" cy="1409659"/>
          </a:xfrm>
          <a:prstGeom prst="rect">
            <a:avLst/>
          </a:prstGeom>
        </p:spPr>
      </p:pic>
      <p:sp>
        <p:nvSpPr>
          <p:cNvPr id="3" name="五邊形 2"/>
          <p:cNvSpPr/>
          <p:nvPr/>
        </p:nvSpPr>
        <p:spPr>
          <a:xfrm rot="21152920">
            <a:off x="1949463" y="5158927"/>
            <a:ext cx="2592288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+mn-ea"/>
                <a:ea typeface="+mn-ea"/>
              </a:rPr>
              <a:t>What is Dropbox?</a:t>
            </a:r>
            <a:endParaRPr lang="zh-TW" altLang="en-US" sz="2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135" y="1577568"/>
            <a:ext cx="7284067" cy="437755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9-4-1 </a:t>
            </a:r>
            <a:r>
              <a:rPr lang="zh-TW" altLang="en-US" dirty="0"/>
              <a:t>雲端硬碟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4724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>
              <a:buNone/>
            </a:pPr>
            <a:r>
              <a:rPr lang="en-US" altLang="zh-TW" dirty="0" smtClean="0">
                <a:solidFill>
                  <a:srgbClr val="C00000"/>
                </a:solidFill>
              </a:rPr>
              <a:t>OneDrive</a:t>
            </a:r>
          </a:p>
          <a:p>
            <a:pPr eaLnBrk="1"/>
            <a:r>
              <a:rPr lang="zh-TW" altLang="en-US" dirty="0" smtClean="0"/>
              <a:t>是微軟公司推出的雲端硬碟。</a:t>
            </a:r>
            <a:endParaRPr lang="en-US" altLang="zh-TW" dirty="0" smtClean="0"/>
          </a:p>
          <a:p>
            <a:pPr eaLnBrk="1"/>
            <a:r>
              <a:rPr lang="zh-TW" altLang="en-US" dirty="0" smtClean="0"/>
              <a:t>提供一般網頁版的操作介面，還提供了支援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Mac</a:t>
            </a:r>
            <a:r>
              <a:rPr lang="zh-TW" altLang="en-US" dirty="0" smtClean="0"/>
              <a:t>等作業系統的平台的應用程式。</a:t>
            </a:r>
            <a:endParaRPr lang="en-US" altLang="zh-TW" dirty="0" smtClean="0"/>
          </a:p>
          <a:p>
            <a:pPr eaLnBrk="1"/>
            <a:r>
              <a:rPr lang="zh-TW" altLang="en-US" dirty="0" smtClean="0"/>
              <a:t>支援</a:t>
            </a:r>
            <a:r>
              <a:rPr lang="en-US" altLang="zh-TW" dirty="0" err="1" smtClean="0"/>
              <a:t>iPad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iPhone</a:t>
            </a:r>
            <a:r>
              <a:rPr lang="zh-TW" altLang="en-US" dirty="0" smtClean="0"/>
              <a:t>等行動裝置。</a:t>
            </a:r>
            <a:endParaRPr lang="en-US" altLang="zh-TW" dirty="0" smtClean="0"/>
          </a:p>
        </p:txBody>
      </p:sp>
      <p:sp>
        <p:nvSpPr>
          <p:cNvPr id="153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9-4-1 </a:t>
            </a:r>
            <a:r>
              <a:rPr lang="zh-TW" altLang="en-US" dirty="0"/>
              <a:t>雲端硬碟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雲端運算</a:t>
            </a:r>
            <a:r>
              <a:rPr lang="en-US" altLang="zh-TW" dirty="0" smtClean="0"/>
              <a:t>(Cloud Computing)</a:t>
            </a:r>
            <a:r>
              <a:rPr lang="zh-TW" altLang="en-US" dirty="0" smtClean="0"/>
              <a:t>是一種</a:t>
            </a:r>
            <a:r>
              <a:rPr lang="zh-TW" altLang="en-US" dirty="0" smtClean="0">
                <a:solidFill>
                  <a:srgbClr val="C00000"/>
                </a:solidFill>
              </a:rPr>
              <a:t>分散式運算</a:t>
            </a:r>
            <a:r>
              <a:rPr lang="en-US" altLang="zh-TW" dirty="0" smtClean="0"/>
              <a:t>(Distributed Computing)</a:t>
            </a:r>
            <a:r>
              <a:rPr lang="zh-TW" altLang="en-US" dirty="0" smtClean="0"/>
              <a:t>的運用，主要概念是透過網際網路將龐大的運算處理程序，分解成無數個較小的子程序，再交由多部伺服器所組成的系統，進行運算與分析，再將處理結果傳回給使用者端。</a:t>
            </a:r>
            <a:endParaRPr lang="en-US" altLang="zh-TW" dirty="0" smtClean="0"/>
          </a:p>
          <a:p>
            <a:r>
              <a:rPr lang="zh-TW" altLang="en-US" dirty="0" smtClean="0"/>
              <a:t>簡單地說，就是把所有的資料全部丟到網路上進行處理。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9-1-1</a:t>
            </a:r>
            <a:r>
              <a:rPr lang="zh-TW" altLang="en-US" dirty="0" smtClean="0"/>
              <a:t> 認識雲端運算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1800" y="6448425"/>
            <a:ext cx="984250" cy="365125"/>
          </a:xfrm>
        </p:spPr>
        <p:txBody>
          <a:bodyPr/>
          <a:lstStyle/>
          <a:p>
            <a:fld id="{2136F2EA-EAEC-4B3F-B295-6CF819865E7E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737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21" y="1577568"/>
            <a:ext cx="7544496" cy="437755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9-4-1 </a:t>
            </a:r>
            <a:r>
              <a:rPr lang="zh-TW" altLang="en-US" dirty="0"/>
              <a:t>雲端硬碟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8698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>
              <a:buFont typeface="Wingdings" pitchFamily="2" charset="2"/>
              <a:buNone/>
              <a:defRPr/>
            </a:pPr>
            <a:r>
              <a:rPr lang="en-US" altLang="zh-TW" dirty="0" smtClean="0">
                <a:solidFill>
                  <a:srgbClr val="C00000"/>
                </a:solidFill>
              </a:rPr>
              <a:t>Google</a:t>
            </a:r>
            <a:r>
              <a:rPr lang="zh-TW" altLang="en-US" dirty="0" smtClean="0">
                <a:solidFill>
                  <a:srgbClr val="C00000"/>
                </a:solidFill>
              </a:rPr>
              <a:t>雲端硬碟</a:t>
            </a:r>
          </a:p>
          <a:p>
            <a:pPr>
              <a:defRPr/>
            </a:pPr>
            <a:r>
              <a:rPr lang="en-US" altLang="zh-TW" dirty="0" smtClean="0"/>
              <a:t>Google</a:t>
            </a:r>
            <a:r>
              <a:rPr lang="zh-TW" altLang="en-US" dirty="0" smtClean="0"/>
              <a:t>雲端</a:t>
            </a:r>
            <a:r>
              <a:rPr lang="zh-TW" altLang="en-US" dirty="0"/>
              <a:t>硬碟支援</a:t>
            </a:r>
            <a:r>
              <a:rPr lang="en-US" altLang="zh-TW" dirty="0"/>
              <a:t>Windows</a:t>
            </a:r>
            <a:r>
              <a:rPr lang="zh-TW" altLang="en-US" dirty="0"/>
              <a:t>、</a:t>
            </a:r>
            <a:r>
              <a:rPr lang="en-US" altLang="zh-TW" dirty="0"/>
              <a:t>Mac OS</a:t>
            </a:r>
            <a:r>
              <a:rPr lang="zh-TW" altLang="en-US" dirty="0"/>
              <a:t>、</a:t>
            </a:r>
            <a:r>
              <a:rPr lang="en-US" altLang="zh-TW" dirty="0" smtClean="0"/>
              <a:t>Android</a:t>
            </a:r>
            <a:r>
              <a:rPr lang="zh-TW" altLang="en-US" dirty="0" smtClean="0"/>
              <a:t>及</a:t>
            </a:r>
            <a:r>
              <a:rPr lang="en-US" altLang="zh-TW" dirty="0" smtClean="0"/>
              <a:t>iOS</a:t>
            </a:r>
            <a:r>
              <a:rPr lang="zh-TW" altLang="en-US" dirty="0" smtClean="0"/>
              <a:t>等</a:t>
            </a:r>
            <a:r>
              <a:rPr lang="zh-TW" altLang="en-US" dirty="0"/>
              <a:t>作業系統平台，可以從電腦或行動裝置中即時同步檔案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defRPr/>
            </a:pPr>
            <a:r>
              <a:rPr lang="zh-TW" altLang="en-US" dirty="0" smtClean="0"/>
              <a:t>在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雲端硬碟</a:t>
            </a:r>
            <a:r>
              <a:rPr lang="zh-TW" altLang="en-US" dirty="0"/>
              <a:t>中，可以儲存各種檔案格式，並與他人</a:t>
            </a:r>
            <a:r>
              <a:rPr lang="zh-TW" altLang="en-US" dirty="0" smtClean="0"/>
              <a:t>共用。</a:t>
            </a:r>
          </a:p>
        </p:txBody>
      </p:sp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9-4-1 </a:t>
            </a:r>
            <a:r>
              <a:rPr lang="zh-TW" altLang="en-US" dirty="0"/>
              <a:t>雲端硬碟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11" y="1523854"/>
            <a:ext cx="7413115" cy="448498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9-4-1 </a:t>
            </a:r>
            <a:r>
              <a:rPr lang="zh-TW" altLang="en-US" dirty="0"/>
              <a:t>雲端硬碟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4502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eaLnBrk="1">
              <a:buNone/>
            </a:pPr>
            <a:r>
              <a:rPr lang="en-US" altLang="zh-TW" dirty="0" smtClean="0">
                <a:solidFill>
                  <a:srgbClr val="C00000"/>
                </a:solidFill>
              </a:rPr>
              <a:t>Google</a:t>
            </a:r>
            <a:r>
              <a:rPr lang="zh-TW" altLang="en-US" dirty="0" smtClean="0">
                <a:solidFill>
                  <a:srgbClr val="C00000"/>
                </a:solidFill>
              </a:rPr>
              <a:t>文件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/>
              <a:t>Google</a:t>
            </a:r>
            <a:r>
              <a:rPr lang="zh-TW" altLang="en-US" dirty="0" smtClean="0"/>
              <a:t>雲端</a:t>
            </a:r>
            <a:r>
              <a:rPr lang="zh-TW" altLang="en-US" dirty="0"/>
              <a:t>硬碟整合了「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文件</a:t>
            </a:r>
            <a:r>
              <a:rPr lang="zh-TW" altLang="en-US" dirty="0"/>
              <a:t>」軟體，提供線上編輯文件、試算表、</a:t>
            </a:r>
            <a:r>
              <a:rPr lang="zh-TW" altLang="en-US" dirty="0" smtClean="0"/>
              <a:t>簡報</a:t>
            </a:r>
            <a:r>
              <a:rPr lang="zh-TW" altLang="en-US" dirty="0"/>
              <a:t>、繪圖、表單等服務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只要擁有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帳戶</a:t>
            </a:r>
            <a:r>
              <a:rPr lang="zh-TW" altLang="en-US" dirty="0"/>
              <a:t>，便可在電腦、平板電腦、</a:t>
            </a:r>
            <a:r>
              <a:rPr lang="zh-TW" altLang="en-US" dirty="0" smtClean="0"/>
              <a:t>智慧型</a:t>
            </a:r>
            <a:r>
              <a:rPr lang="zh-TW" altLang="en-US" dirty="0"/>
              <a:t>手機等裝置中，直接登入雲端硬碟來建立或編輯文件，並可線上存取檔案，</a:t>
            </a:r>
            <a:r>
              <a:rPr lang="zh-TW" altLang="en-US" dirty="0" smtClean="0"/>
              <a:t>或與</a:t>
            </a:r>
            <a:r>
              <a:rPr lang="zh-TW" altLang="en-US" dirty="0"/>
              <a:t>他人</a:t>
            </a:r>
            <a:r>
              <a:rPr lang="zh-TW" altLang="en-US" dirty="0" smtClean="0"/>
              <a:t>分享。</a:t>
            </a:r>
          </a:p>
        </p:txBody>
      </p:sp>
      <p:sp>
        <p:nvSpPr>
          <p:cNvPr id="3686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9-4-2 </a:t>
            </a:r>
            <a:r>
              <a:rPr lang="zh-TW" altLang="en-US" dirty="0" smtClean="0"/>
              <a:t>雲端</a:t>
            </a:r>
            <a:r>
              <a:rPr lang="zh-TW" altLang="en-US" dirty="0"/>
              <a:t>辦公室軟體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967" y="1523854"/>
            <a:ext cx="7540403" cy="448498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9-4-2 </a:t>
            </a:r>
            <a:r>
              <a:rPr lang="zh-TW" altLang="en-US" dirty="0"/>
              <a:t>雲端辦公室軟體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6491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547577"/>
              </p:ext>
            </p:extLst>
          </p:nvPr>
        </p:nvGraphicFramePr>
        <p:xfrm>
          <a:off x="683569" y="1294668"/>
          <a:ext cx="7683192" cy="4942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9-4-2 </a:t>
            </a:r>
            <a:r>
              <a:rPr lang="zh-TW" altLang="en-US" dirty="0"/>
              <a:t>雲端辦公室軟體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7178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文件</a:t>
            </a:r>
            <a:r>
              <a:rPr lang="zh-TW" altLang="en-US" dirty="0"/>
              <a:t>中可以直接開啟</a:t>
            </a:r>
            <a:r>
              <a:rPr lang="en-US" altLang="zh-TW" dirty="0"/>
              <a:t>Microsoft </a:t>
            </a:r>
            <a:r>
              <a:rPr lang="en-US" altLang="zh-TW" dirty="0" smtClean="0"/>
              <a:t>Office</a:t>
            </a:r>
            <a:r>
              <a:rPr lang="zh-TW" altLang="en-US" dirty="0" smtClean="0"/>
              <a:t>的</a:t>
            </a:r>
            <a:r>
              <a:rPr lang="en-US" altLang="zh-TW" dirty="0"/>
              <a:t>Word</a:t>
            </a:r>
            <a:r>
              <a:rPr lang="zh-TW" altLang="en-US" dirty="0"/>
              <a:t>、</a:t>
            </a:r>
            <a:r>
              <a:rPr lang="en-US" altLang="zh-TW" dirty="0"/>
              <a:t>Excel</a:t>
            </a:r>
            <a:r>
              <a:rPr lang="zh-TW" altLang="en-US" dirty="0"/>
              <a:t>、</a:t>
            </a:r>
            <a:r>
              <a:rPr lang="en-US" altLang="zh-TW" dirty="0" smtClean="0"/>
              <a:t>PowerPoint</a:t>
            </a:r>
            <a:r>
              <a:rPr lang="zh-TW" altLang="en-US" dirty="0" smtClean="0"/>
              <a:t>等</a:t>
            </a:r>
            <a:r>
              <a:rPr lang="zh-TW" altLang="en-US" dirty="0"/>
              <a:t>格式的檔案，並進行</a:t>
            </a:r>
            <a:r>
              <a:rPr lang="zh-TW" altLang="en-US" dirty="0" smtClean="0"/>
              <a:t>編輯。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9-4-2 </a:t>
            </a:r>
            <a:r>
              <a:rPr lang="zh-TW" altLang="en-US" dirty="0"/>
              <a:t>雲端辦公室軟體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530" y="2996952"/>
            <a:ext cx="4995270" cy="312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22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Office Online</a:t>
            </a:r>
          </a:p>
          <a:p>
            <a:r>
              <a:rPr lang="en-US" altLang="zh-TW" dirty="0"/>
              <a:t>Office </a:t>
            </a:r>
            <a:r>
              <a:rPr lang="en-US" altLang="zh-TW" dirty="0" smtClean="0"/>
              <a:t>Online</a:t>
            </a:r>
            <a:r>
              <a:rPr lang="zh-TW" altLang="en-US" dirty="0" smtClean="0"/>
              <a:t>是</a:t>
            </a:r>
            <a:r>
              <a:rPr lang="zh-TW" altLang="en-US" dirty="0"/>
              <a:t>微軟推出的雲端辦公室</a:t>
            </a:r>
            <a:r>
              <a:rPr lang="zh-TW" altLang="en-US" dirty="0" smtClean="0"/>
              <a:t>軟體，</a:t>
            </a:r>
            <a:r>
              <a:rPr lang="zh-TW" altLang="en-US" dirty="0"/>
              <a:t>它</a:t>
            </a:r>
            <a:r>
              <a:rPr lang="zh-TW" altLang="en-US" dirty="0" smtClean="0"/>
              <a:t>整合了</a:t>
            </a:r>
            <a:r>
              <a:rPr lang="en-US" altLang="zh-TW" dirty="0" smtClean="0"/>
              <a:t>OneDrive</a:t>
            </a:r>
            <a:r>
              <a:rPr lang="zh-TW" altLang="en-US" dirty="0" smtClean="0"/>
              <a:t>雲端</a:t>
            </a:r>
            <a:r>
              <a:rPr lang="zh-TW" altLang="en-US" dirty="0"/>
              <a:t>硬碟空間，提供線上文件編輯服務，而編輯好的檔案會直接儲存</a:t>
            </a:r>
            <a:r>
              <a:rPr lang="zh-TW" altLang="en-US" dirty="0" smtClean="0"/>
              <a:t>在</a:t>
            </a:r>
            <a:r>
              <a:rPr lang="en-US" altLang="zh-TW" dirty="0" smtClean="0"/>
              <a:t>OneDrive</a:t>
            </a:r>
            <a:r>
              <a:rPr lang="zh-TW" altLang="en-US" dirty="0" smtClean="0"/>
              <a:t>中</a:t>
            </a:r>
            <a:r>
              <a:rPr lang="zh-TW" altLang="en-US" dirty="0"/>
              <a:t>，便可與他人共用文件，並同時編輯。</a:t>
            </a:r>
          </a:p>
          <a:p>
            <a:r>
              <a:rPr lang="zh-TW" altLang="en-US" dirty="0"/>
              <a:t>使用者只要擁有</a:t>
            </a:r>
            <a:r>
              <a:rPr lang="en-US" altLang="zh-TW" dirty="0" smtClean="0"/>
              <a:t>Microsoft</a:t>
            </a:r>
            <a:r>
              <a:rPr lang="zh-TW" altLang="en-US" dirty="0" smtClean="0"/>
              <a:t>帳戶，</a:t>
            </a:r>
            <a:r>
              <a:rPr lang="zh-TW" altLang="en-US" dirty="0"/>
              <a:t>就可以使用</a:t>
            </a:r>
            <a:r>
              <a:rPr lang="en-US" altLang="zh-TW" dirty="0"/>
              <a:t>Office </a:t>
            </a:r>
            <a:r>
              <a:rPr lang="en-US" altLang="zh-TW" dirty="0" smtClean="0"/>
              <a:t>Online</a:t>
            </a:r>
            <a:r>
              <a:rPr lang="zh-TW" altLang="en-US" dirty="0" smtClean="0"/>
              <a:t>服務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9-4-2 </a:t>
            </a:r>
            <a:r>
              <a:rPr lang="zh-TW" altLang="en-US" dirty="0"/>
              <a:t>雲端辦公室軟體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8840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24" y="1465861"/>
            <a:ext cx="7049689" cy="460096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9-4-2 </a:t>
            </a:r>
            <a:r>
              <a:rPr lang="zh-TW" altLang="en-US" dirty="0"/>
              <a:t>雲端辦公室軟體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0045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24" y="1421635"/>
            <a:ext cx="7049689" cy="468941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9-4-2 </a:t>
            </a:r>
            <a:r>
              <a:rPr lang="zh-TW" altLang="en-US" dirty="0"/>
              <a:t>雲端辦公室軟體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3924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9-1-1</a:t>
            </a:r>
            <a:r>
              <a:rPr lang="zh-TW" altLang="en-US" dirty="0" smtClean="0"/>
              <a:t> 認識雲端運算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8" name="五邊形 7"/>
          <p:cNvSpPr/>
          <p:nvPr/>
        </p:nvSpPr>
        <p:spPr>
          <a:xfrm rot="1974156">
            <a:off x="477748" y="2345904"/>
            <a:ext cx="1523673" cy="707886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雲端的未來運用</a:t>
            </a:r>
            <a:endParaRPr lang="zh-TW" altLang="en-US" sz="2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96752"/>
            <a:ext cx="5654854" cy="4832446"/>
          </a:xfrm>
          <a:prstGeom prst="rect">
            <a:avLst/>
          </a:prstGeom>
        </p:spPr>
      </p:pic>
      <p:pic>
        <p:nvPicPr>
          <p:cNvPr id="7" name="圖片 6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496" y="3024163"/>
            <a:ext cx="1409659" cy="14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3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表單</a:t>
            </a:r>
            <a:r>
              <a:rPr lang="zh-TW" altLang="en-US" dirty="0"/>
              <a:t>是非常實用的工具，透過幾個簡單的步驟就能輕鬆規劃活動、</a:t>
            </a:r>
            <a:r>
              <a:rPr lang="zh-TW" altLang="en-US" dirty="0" smtClean="0"/>
              <a:t>製作問卷</a:t>
            </a:r>
            <a:r>
              <a:rPr lang="zh-TW" altLang="en-US" dirty="0"/>
              <a:t>、幫學生出考題，或者收集其他資訊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進行統計的動作，</a:t>
            </a:r>
            <a:r>
              <a:rPr lang="zh-TW" altLang="en-US" dirty="0" smtClean="0"/>
              <a:t>並將</a:t>
            </a:r>
            <a:r>
              <a:rPr lang="zh-TW" altLang="en-US" dirty="0"/>
              <a:t>統計結果匯入至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試算表中。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9-4-3 Google</a:t>
            </a:r>
            <a:r>
              <a:rPr lang="zh-TW" altLang="en-US" dirty="0"/>
              <a:t>表單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74291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06" y="1379769"/>
            <a:ext cx="7291725" cy="477315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9-4-3 Google</a:t>
            </a:r>
            <a:r>
              <a:rPr lang="zh-TW" altLang="en-US" dirty="0"/>
              <a:t>表單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773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設計表單時可以指定任何人做為表單的協作者，一起共同製作表單</a:t>
            </a:r>
            <a:r>
              <a:rPr lang="zh-TW" altLang="en-US" dirty="0" smtClean="0"/>
              <a:t>內容。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9-4-3 Google</a:t>
            </a:r>
            <a:r>
              <a:rPr lang="zh-TW" altLang="en-US" dirty="0"/>
              <a:t>表單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879" y="2441004"/>
            <a:ext cx="596057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41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TW" altLang="en-US" dirty="0" smtClean="0">
                <a:solidFill>
                  <a:srgbClr val="C00000"/>
                </a:solidFill>
              </a:rPr>
              <a:t>填寫表單</a:t>
            </a:r>
          </a:p>
          <a:p>
            <a:r>
              <a:rPr lang="zh-TW" altLang="en-US" dirty="0" smtClean="0"/>
              <a:t>表單製作好後可以直接將表單傳送給相關人士填寫，或是透過社群網站發布，還可以將表單轉換成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語法，直接嵌入於網頁中。</a:t>
            </a:r>
          </a:p>
          <a:p>
            <a:r>
              <a:rPr lang="zh-TW" altLang="en-US" dirty="0" smtClean="0"/>
              <a:t>填寫表單時，填答者只要依表單順序一一填入答案，最後按下提交按鈕，即可將填寫完的表單傳回給表單製作者。有些表單還可以設定允許填答者提交後再編輯表單。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9-4-3 Google</a:t>
            </a:r>
            <a:r>
              <a:rPr lang="zh-TW" altLang="en-US" dirty="0" smtClean="0"/>
              <a:t>表單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54711-405E-49FB-B354-E7324676B36F}" type="slidenum">
              <a:rPr lang="en-US" altLang="zh-TW" smtClean="0"/>
              <a:pPr/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1795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5587" y="1295400"/>
            <a:ext cx="3759163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9-4-3 Google</a:t>
            </a:r>
            <a:r>
              <a:rPr lang="zh-TW" altLang="en-US" dirty="0"/>
              <a:t>表單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2999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統計表單</a:t>
            </a:r>
          </a:p>
          <a:p>
            <a:r>
              <a:rPr lang="zh-TW" altLang="en-US" dirty="0"/>
              <a:t>表單寄出後，收件者便可線上回覆表單內容，而建立表單的使用者，可以</a:t>
            </a:r>
            <a:r>
              <a:rPr lang="zh-TW" altLang="en-US" dirty="0" smtClean="0"/>
              <a:t>隨時查看</a:t>
            </a:r>
            <a:r>
              <a:rPr lang="zh-TW" altLang="en-US" dirty="0"/>
              <a:t>回覆的結果，查看時，可以選擇以摘要方式或是個別方式來</a:t>
            </a:r>
            <a:r>
              <a:rPr lang="zh-TW" altLang="en-US" dirty="0" smtClean="0"/>
              <a:t>查看。</a:t>
            </a:r>
            <a:endParaRPr lang="en-US" altLang="zh-TW" dirty="0" smtClean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直接將統計結果匯入至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試算表中。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9-4-3 Google</a:t>
            </a:r>
            <a:r>
              <a:rPr lang="zh-TW" altLang="en-US" dirty="0"/>
              <a:t>表單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8112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915" y="1486881"/>
            <a:ext cx="6984508" cy="4558926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9-4-3 Google</a:t>
            </a:r>
            <a:r>
              <a:rPr lang="zh-TW" altLang="en-US" dirty="0"/>
              <a:t>表單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6515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24" y="1465609"/>
            <a:ext cx="7049689" cy="460147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9-4-3 Google</a:t>
            </a:r>
            <a:r>
              <a:rPr lang="zh-TW" altLang="en-US" dirty="0"/>
              <a:t>表單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8925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協作</a:t>
            </a:r>
            <a:r>
              <a:rPr lang="zh-TW" altLang="en-US" dirty="0"/>
              <a:t>平台</a:t>
            </a:r>
            <a:r>
              <a:rPr lang="en-US" altLang="zh-TW" dirty="0"/>
              <a:t>(Google Sites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zh-TW" altLang="en-US" dirty="0"/>
              <a:t>一個建立網站及網頁的</a:t>
            </a:r>
            <a:r>
              <a:rPr lang="zh-TW" altLang="en-US" dirty="0" smtClean="0"/>
              <a:t>工具，</a:t>
            </a:r>
            <a:r>
              <a:rPr lang="zh-TW" altLang="en-US" dirty="0"/>
              <a:t>訴</a:t>
            </a:r>
            <a:r>
              <a:rPr lang="zh-TW" altLang="en-US" dirty="0" smtClean="0"/>
              <a:t>求是</a:t>
            </a:r>
            <a:r>
              <a:rPr lang="zh-TW" altLang="en-US" dirty="0"/>
              <a:t>不會設計或寫程式的人，也能輕鬆又快速的建立協作平台，且檔案、</a:t>
            </a:r>
            <a:r>
              <a:rPr lang="en-US" altLang="zh-TW" dirty="0" smtClean="0"/>
              <a:t>YouTube</a:t>
            </a:r>
            <a:r>
              <a:rPr lang="zh-TW" altLang="en-US" dirty="0" smtClean="0"/>
              <a:t>影音</a:t>
            </a:r>
            <a:r>
              <a:rPr lang="zh-TW" altLang="en-US" dirty="0"/>
              <a:t>、日曆、地圖、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文件</a:t>
            </a:r>
            <a:r>
              <a:rPr lang="zh-TW" altLang="en-US" dirty="0"/>
              <a:t>、表單等，都可以直接插入於頁面中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還能</a:t>
            </a:r>
            <a:r>
              <a:rPr lang="zh-TW" altLang="en-US" dirty="0"/>
              <a:t>讓多人一起共同編輯，適合於團隊合作及專案管理時使用。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9-4-4</a:t>
            </a:r>
            <a:r>
              <a:rPr lang="en-US" altLang="zh-TW" dirty="0"/>
              <a:t>	Google</a:t>
            </a:r>
            <a:r>
              <a:rPr lang="zh-TW" altLang="en-US" dirty="0"/>
              <a:t>協作平台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2122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566021"/>
            <a:ext cx="7681912" cy="440064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9-4-4</a:t>
            </a:r>
            <a:r>
              <a:rPr lang="en-US" altLang="zh-TW" dirty="0"/>
              <a:t>	Google</a:t>
            </a:r>
            <a:r>
              <a:rPr lang="zh-TW" altLang="en-US" dirty="0"/>
              <a:t>協作平台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4621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依據</a:t>
            </a:r>
            <a:r>
              <a:rPr lang="en-US" altLang="zh-TW" dirty="0" smtClean="0"/>
              <a:t>NIST</a:t>
            </a:r>
            <a:r>
              <a:rPr lang="zh-TW" altLang="en-US" dirty="0" smtClean="0"/>
              <a:t>所定義的雲端運算，具有以下特徵：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9-1-2</a:t>
            </a:r>
            <a:r>
              <a:rPr lang="zh-TW" altLang="en-US" dirty="0" smtClean="0"/>
              <a:t> 雲端運算的特徵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1800" y="6448425"/>
            <a:ext cx="984250" cy="365125"/>
          </a:xfrm>
        </p:spPr>
        <p:txBody>
          <a:bodyPr/>
          <a:lstStyle/>
          <a:p>
            <a:fld id="{2136F2EA-EAEC-4B3F-B295-6CF819865E7E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905456887"/>
              </p:ext>
            </p:extLst>
          </p:nvPr>
        </p:nvGraphicFramePr>
        <p:xfrm>
          <a:off x="935056" y="2278869"/>
          <a:ext cx="718021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1797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進入</a:t>
            </a:r>
            <a:r>
              <a:rPr lang="en-US" altLang="zh-TW" dirty="0"/>
              <a:t>Google </a:t>
            </a:r>
            <a:r>
              <a:rPr lang="en-US" altLang="zh-TW" dirty="0" smtClean="0"/>
              <a:t>Sites</a:t>
            </a:r>
            <a:r>
              <a:rPr lang="zh-TW" altLang="en-US" dirty="0" smtClean="0"/>
              <a:t>網站，使用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帳號</a:t>
            </a:r>
            <a:r>
              <a:rPr lang="zh-TW" altLang="en-US" dirty="0"/>
              <a:t>登入，就可以開始建立協作平台，或是直接從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雲端</a:t>
            </a:r>
            <a:r>
              <a:rPr lang="zh-TW" altLang="en-US" dirty="0"/>
              <a:t>硬碟中</a:t>
            </a:r>
            <a:r>
              <a:rPr lang="zh-TW" altLang="en-US" dirty="0" smtClean="0"/>
              <a:t>建立。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9-4-4</a:t>
            </a:r>
            <a:r>
              <a:rPr lang="en-US" altLang="zh-TW" dirty="0"/>
              <a:t>	Google</a:t>
            </a:r>
            <a:r>
              <a:rPr lang="zh-TW" altLang="en-US" dirty="0"/>
              <a:t>協作平台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984" y="2996952"/>
            <a:ext cx="5374362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12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協作</a:t>
            </a:r>
            <a:r>
              <a:rPr lang="zh-TW" altLang="en-US" dirty="0"/>
              <a:t>平台還支援響應式網頁設計技術，讓網頁在不同解析度下瀏覽時</a:t>
            </a:r>
            <a:r>
              <a:rPr lang="zh-TW" altLang="en-US" dirty="0" smtClean="0"/>
              <a:t>，能</a:t>
            </a:r>
            <a:r>
              <a:rPr lang="zh-TW" altLang="en-US" dirty="0"/>
              <a:t>自動改變頁面</a:t>
            </a:r>
            <a:r>
              <a:rPr lang="zh-TW" altLang="en-US" dirty="0" smtClean="0"/>
              <a:t>的布局</a:t>
            </a:r>
            <a:r>
              <a:rPr lang="zh-TW" altLang="en-US" dirty="0"/>
              <a:t>，解決了智慧型手機及平板電腦瀏覽網頁時的</a:t>
            </a:r>
            <a:r>
              <a:rPr lang="zh-TW" altLang="en-US" dirty="0" smtClean="0"/>
              <a:t>不便。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9-4-4</a:t>
            </a:r>
            <a:r>
              <a:rPr lang="en-US" altLang="zh-TW" dirty="0"/>
              <a:t>	Google</a:t>
            </a:r>
            <a:r>
              <a:rPr lang="zh-TW" altLang="en-US" dirty="0"/>
              <a:t>協作平台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196" y="3447640"/>
            <a:ext cx="4367237" cy="27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40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81" y="1379769"/>
            <a:ext cx="7472376" cy="477315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9-4-4</a:t>
            </a:r>
            <a:r>
              <a:rPr lang="en-US" altLang="zh-TW" dirty="0"/>
              <a:t>	Google</a:t>
            </a:r>
            <a:r>
              <a:rPr lang="zh-TW" altLang="en-US" dirty="0"/>
              <a:t>協作平台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9857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altLang="zh-TW" dirty="0" smtClean="0"/>
              <a:t>Google</a:t>
            </a:r>
            <a:r>
              <a:rPr lang="zh-TW" altLang="en-US" dirty="0" smtClean="0"/>
              <a:t>日曆是個相當好用的線上行事曆服務，它除了可以記錄自己的行程，還可以為家人、朋友、社團建立專屬的共用行事曆，讓成員都可以輕鬆掌握重要的活動資訊，還可以參考其他成員的行程，安排適當的活動時間。</a:t>
            </a:r>
            <a:endParaRPr lang="en-US" altLang="zh-TW" dirty="0" smtClean="0"/>
          </a:p>
          <a:p>
            <a:pPr eaLnBrk="1"/>
            <a:r>
              <a:rPr lang="zh-TW" altLang="en-US" dirty="0" smtClean="0"/>
              <a:t>可以與手機內建的行事曆連線，保持雙向同步</a:t>
            </a:r>
            <a:r>
              <a:rPr lang="zh-TW" altLang="en-US" dirty="0"/>
              <a:t>。</a:t>
            </a:r>
            <a:endParaRPr lang="zh-TW" altLang="en-US" dirty="0" smtClean="0"/>
          </a:p>
        </p:txBody>
      </p:sp>
      <p:sp>
        <p:nvSpPr>
          <p:cNvPr id="409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9-4-5 Google</a:t>
            </a:r>
            <a:r>
              <a:rPr lang="zh-TW" altLang="en-US" dirty="0"/>
              <a:t>日曆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481591"/>
            <a:ext cx="7681912" cy="4569505"/>
          </a:xfrm>
          <a:prstGeom prst="rect">
            <a:avLst/>
          </a:prstGeom>
        </p:spPr>
      </p:pic>
      <p:sp>
        <p:nvSpPr>
          <p:cNvPr id="419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9-4-5 Google</a:t>
            </a:r>
            <a:r>
              <a:rPr lang="zh-TW" altLang="en-US" dirty="0"/>
              <a:t>日曆</a:t>
            </a:r>
            <a:endParaRPr lang="zh-TW" altLang="en-US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DB5B440C-C69E-45E4-97D1-594DCECE804F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網路上有許多線上版的影像處理軟體，例如：</a:t>
            </a:r>
            <a:r>
              <a:rPr lang="en-US" altLang="zh-TW" dirty="0" err="1" smtClean="0"/>
              <a:t>Photopea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該軟體</a:t>
            </a:r>
            <a:r>
              <a:rPr lang="zh-TW" altLang="en-US" dirty="0"/>
              <a:t>與</a:t>
            </a:r>
            <a:r>
              <a:rPr lang="en-US" altLang="zh-TW" dirty="0" smtClean="0"/>
              <a:t>Photoshop</a:t>
            </a:r>
            <a:r>
              <a:rPr lang="zh-TW" altLang="en-US" dirty="0" smtClean="0"/>
              <a:t>類似</a:t>
            </a:r>
            <a:r>
              <a:rPr lang="zh-TW" altLang="en-US" dirty="0"/>
              <a:t>，使用者不必安裝軟體，可免費</a:t>
            </a:r>
            <a:r>
              <a:rPr lang="zh-TW" altLang="en-US" dirty="0" smtClean="0"/>
              <a:t>使用。</a:t>
            </a:r>
            <a:endParaRPr lang="en-US" altLang="zh-TW" dirty="0" smtClean="0"/>
          </a:p>
          <a:p>
            <a:r>
              <a:rPr lang="zh-TW" altLang="en-US" dirty="0" smtClean="0"/>
              <a:t>提供</a:t>
            </a:r>
            <a:r>
              <a:rPr lang="zh-TW" altLang="en-US" dirty="0"/>
              <a:t>了各種影像</a:t>
            </a:r>
            <a:r>
              <a:rPr lang="zh-TW" altLang="en-US" dirty="0" smtClean="0"/>
              <a:t>編修的</a:t>
            </a:r>
            <a:r>
              <a:rPr lang="zh-TW" altLang="en-US" dirty="0"/>
              <a:t>功能，還支援</a:t>
            </a:r>
            <a:r>
              <a:rPr lang="en-US" altLang="zh-TW" dirty="0"/>
              <a:t>PSD</a:t>
            </a:r>
            <a:r>
              <a:rPr lang="zh-TW" altLang="en-US" dirty="0"/>
              <a:t>、</a:t>
            </a:r>
            <a:r>
              <a:rPr lang="en-US" altLang="zh-TW" dirty="0"/>
              <a:t>XCF</a:t>
            </a:r>
            <a:r>
              <a:rPr lang="zh-TW" altLang="en-US" dirty="0"/>
              <a:t>、</a:t>
            </a:r>
            <a:r>
              <a:rPr lang="en-US" altLang="zh-TW" dirty="0"/>
              <a:t>Sketch⋯</a:t>
            </a:r>
            <a:r>
              <a:rPr lang="zh-TW" altLang="en-US" dirty="0"/>
              <a:t>等檔案格式。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9-4-6</a:t>
            </a:r>
            <a:r>
              <a:rPr lang="en-US" altLang="zh-TW" dirty="0"/>
              <a:t>	</a:t>
            </a:r>
            <a:r>
              <a:rPr lang="zh-TW" altLang="en-US" dirty="0"/>
              <a:t>線上影像處理軟體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4041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443268"/>
            <a:ext cx="7681912" cy="464615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9-4-6	</a:t>
            </a:r>
            <a:r>
              <a:rPr lang="zh-TW" altLang="en-US" dirty="0"/>
              <a:t>線上影像處理軟體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5216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altLang="zh-TW" smtClean="0"/>
              <a:t>Evernote</a:t>
            </a:r>
            <a:r>
              <a:rPr lang="zh-TW" altLang="en-US" smtClean="0"/>
              <a:t>是記事的好幫手，隨時隨地都能將想要的資訊記錄下來，並上傳至雲端儲存，且不管是網頁、圖片、檔案等內容都可儲存至雲端。</a:t>
            </a:r>
            <a:endParaRPr lang="en-US" altLang="zh-TW" smtClean="0"/>
          </a:p>
          <a:p>
            <a:pPr eaLnBrk="1"/>
            <a:r>
              <a:rPr lang="zh-TW" altLang="en-US" smtClean="0"/>
              <a:t>不論是在電腦、平板電腦、行動裝置上都可以讀取記事內容及新增筆記。</a:t>
            </a:r>
          </a:p>
        </p:txBody>
      </p:sp>
      <p:sp>
        <p:nvSpPr>
          <p:cNvPr id="450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9-4-7</a:t>
            </a:r>
            <a:r>
              <a:rPr lang="en-US" altLang="zh-TW" dirty="0"/>
              <a:t>	</a:t>
            </a:r>
            <a:r>
              <a:rPr lang="zh-TW" altLang="en-US" dirty="0"/>
              <a:t>雲端記事本─</a:t>
            </a:r>
            <a:r>
              <a:rPr lang="en-US" altLang="zh-TW" dirty="0"/>
              <a:t>Evernote</a:t>
            </a:r>
            <a:endParaRPr lang="zh-TW" altLang="en-US" dirty="0" smtClean="0"/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4" y="4797152"/>
            <a:ext cx="1265644" cy="1265644"/>
          </a:xfrm>
          <a:prstGeom prst="rect">
            <a:avLst/>
          </a:prstGeom>
        </p:spPr>
      </p:pic>
      <p:sp>
        <p:nvSpPr>
          <p:cNvPr id="3" name="五邊形 2"/>
          <p:cNvSpPr/>
          <p:nvPr/>
        </p:nvSpPr>
        <p:spPr>
          <a:xfrm rot="557708">
            <a:off x="1417171" y="5064856"/>
            <a:ext cx="286206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+mn-ea"/>
              </a:rPr>
              <a:t>Evernote Work Chat</a:t>
            </a:r>
            <a:endParaRPr lang="zh-TW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76" y="1295400"/>
            <a:ext cx="7586786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9-4-7	</a:t>
            </a:r>
            <a:r>
              <a:rPr lang="zh-TW" altLang="en-US" dirty="0"/>
              <a:t>雲端記事本─</a:t>
            </a:r>
            <a:r>
              <a:rPr lang="en-US" altLang="zh-TW" dirty="0"/>
              <a:t>Evernote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0302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提供</a:t>
            </a:r>
            <a:r>
              <a:rPr lang="zh-TW" altLang="en-US" dirty="0"/>
              <a:t>相簿平台服務的網站有很多，像是：</a:t>
            </a:r>
            <a:r>
              <a:rPr lang="en-US" altLang="zh-TW" dirty="0"/>
              <a:t>Flickr</a:t>
            </a:r>
            <a:r>
              <a:rPr lang="zh-TW" altLang="en-US" dirty="0"/>
              <a:t>、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相簿</a:t>
            </a:r>
            <a:r>
              <a:rPr lang="zh-TW" altLang="en-US" dirty="0"/>
              <a:t>、</a:t>
            </a:r>
            <a:r>
              <a:rPr lang="en-US" altLang="zh-TW" dirty="0" err="1" smtClean="0"/>
              <a:t>PChome</a:t>
            </a:r>
            <a:r>
              <a:rPr lang="zh-TW" altLang="en-US" dirty="0" smtClean="0"/>
              <a:t>相簿</a:t>
            </a:r>
            <a:r>
              <a:rPr lang="zh-TW" altLang="en-US" dirty="0"/>
              <a:t>等，而各大部落格也都有提供相簿的功能，可以上傳大量的</a:t>
            </a:r>
            <a:r>
              <a:rPr lang="zh-TW" altLang="en-US" dirty="0" smtClean="0"/>
              <a:t>相片。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9-4-8</a:t>
            </a:r>
            <a:r>
              <a:rPr lang="en-US" altLang="zh-TW" dirty="0"/>
              <a:t>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74" y="3573016"/>
            <a:ext cx="793351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5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577" y="1295400"/>
            <a:ext cx="6589183" cy="49418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9-1-3</a:t>
            </a:r>
            <a:r>
              <a:rPr lang="zh-TW" altLang="en-US" dirty="0" smtClean="0"/>
              <a:t> 雲端運算的部署模型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1800" y="6448425"/>
            <a:ext cx="984250" cy="365125"/>
          </a:xfrm>
        </p:spPr>
        <p:txBody>
          <a:bodyPr/>
          <a:lstStyle/>
          <a:p>
            <a:fld id="{2136F2EA-EAEC-4B3F-B295-6CF819865E7E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08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 smtClean="0">
                <a:solidFill>
                  <a:srgbClr val="C00000"/>
                </a:solidFill>
              </a:rPr>
              <a:t>Flickr</a:t>
            </a:r>
          </a:p>
          <a:p>
            <a:r>
              <a:rPr lang="en-US" altLang="zh-TW" dirty="0" smtClean="0"/>
              <a:t>Flickr</a:t>
            </a:r>
            <a:r>
              <a:rPr lang="zh-TW" altLang="en-US" dirty="0" smtClean="0"/>
              <a:t>提供</a:t>
            </a:r>
            <a:r>
              <a:rPr lang="zh-TW" altLang="en-US" dirty="0"/>
              <a:t>了免費空間，讓使用者可以上傳自己的相片，只要加入該網站會員</a:t>
            </a:r>
            <a:r>
              <a:rPr lang="zh-TW" altLang="en-US" dirty="0" smtClean="0"/>
              <a:t>，即可</a:t>
            </a:r>
            <a:r>
              <a:rPr lang="zh-TW" altLang="en-US" dirty="0"/>
              <a:t>建立自己的</a:t>
            </a:r>
            <a:r>
              <a:rPr lang="zh-TW" altLang="en-US" dirty="0" smtClean="0"/>
              <a:t>相簿。</a:t>
            </a:r>
            <a:endParaRPr lang="en-US" altLang="zh-TW" dirty="0" smtClean="0"/>
          </a:p>
          <a:p>
            <a:r>
              <a:rPr lang="zh-TW" altLang="en-US" dirty="0" smtClean="0"/>
              <a:t>且</a:t>
            </a:r>
            <a:r>
              <a:rPr lang="zh-TW" altLang="en-US" dirty="0"/>
              <a:t>還可以在</a:t>
            </a:r>
            <a:r>
              <a:rPr lang="en-US" altLang="zh-TW" dirty="0"/>
              <a:t>Android</a:t>
            </a:r>
            <a:r>
              <a:rPr lang="zh-TW" altLang="en-US" dirty="0"/>
              <a:t>、</a:t>
            </a:r>
            <a:r>
              <a:rPr lang="en-US" altLang="zh-TW" dirty="0" smtClean="0"/>
              <a:t>iOS</a:t>
            </a:r>
            <a:r>
              <a:rPr lang="zh-TW" altLang="en-US" dirty="0" smtClean="0"/>
              <a:t>等</a:t>
            </a:r>
            <a:r>
              <a:rPr lang="zh-TW" altLang="en-US" dirty="0"/>
              <a:t>系統的行動裝置中安裝</a:t>
            </a:r>
            <a:r>
              <a:rPr lang="en-US" altLang="zh-TW" dirty="0"/>
              <a:t>App</a:t>
            </a:r>
            <a:r>
              <a:rPr lang="zh-TW" altLang="en-US" dirty="0"/>
              <a:t>，</a:t>
            </a:r>
            <a:r>
              <a:rPr lang="zh-TW" altLang="en-US" dirty="0" smtClean="0"/>
              <a:t>便可</a:t>
            </a:r>
            <a:r>
              <a:rPr lang="zh-TW" altLang="en-US" dirty="0"/>
              <a:t>隨時隨地使用</a:t>
            </a:r>
            <a:r>
              <a:rPr lang="en-US" altLang="zh-TW" dirty="0"/>
              <a:t>Flickr </a:t>
            </a:r>
            <a:r>
              <a:rPr lang="zh-TW" altLang="en-US" dirty="0"/>
              <a:t>上傳和分享</a:t>
            </a:r>
            <a:r>
              <a:rPr lang="zh-TW" altLang="en-US" dirty="0" smtClean="0"/>
              <a:t>相片。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9-4-8</a:t>
            </a:r>
            <a:r>
              <a:rPr lang="en-US" altLang="zh-TW" dirty="0"/>
              <a:t>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7497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987" y="1295400"/>
            <a:ext cx="7264363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9-4-8</a:t>
            </a:r>
            <a:r>
              <a:rPr lang="en-US" altLang="zh-TW" dirty="0"/>
              <a:t>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5612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Google</a:t>
            </a:r>
            <a:r>
              <a:rPr lang="zh-TW" altLang="en-US" dirty="0">
                <a:solidFill>
                  <a:srgbClr val="C00000"/>
                </a:solidFill>
              </a:rPr>
              <a:t>相簿</a:t>
            </a:r>
          </a:p>
          <a:p>
            <a:r>
              <a:rPr lang="en-US" altLang="zh-TW" dirty="0" smtClean="0"/>
              <a:t>Google</a:t>
            </a:r>
            <a:r>
              <a:rPr lang="zh-TW" altLang="en-US" dirty="0" smtClean="0"/>
              <a:t>相簿</a:t>
            </a:r>
            <a:r>
              <a:rPr lang="zh-TW" altLang="en-US" dirty="0"/>
              <a:t>是具有無限儲存空間的雲端相簿</a:t>
            </a:r>
            <a:r>
              <a:rPr lang="zh-TW" altLang="en-US" dirty="0" smtClean="0"/>
              <a:t>，擁有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帳戶</a:t>
            </a:r>
            <a:r>
              <a:rPr lang="zh-TW" altLang="en-US" dirty="0"/>
              <a:t>，即可</a:t>
            </a:r>
            <a:r>
              <a:rPr lang="zh-TW" altLang="en-US" dirty="0" smtClean="0"/>
              <a:t>免費</a:t>
            </a:r>
            <a:r>
              <a:rPr lang="zh-TW" altLang="en-US" dirty="0"/>
              <a:t>使用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Google</a:t>
            </a:r>
            <a:r>
              <a:rPr lang="zh-TW" altLang="en-US" dirty="0" smtClean="0"/>
              <a:t>相簿</a:t>
            </a:r>
            <a:r>
              <a:rPr lang="zh-TW" altLang="en-US" dirty="0"/>
              <a:t>可以備份相片及影片，相片只要在</a:t>
            </a:r>
            <a:r>
              <a:rPr lang="en-US" altLang="zh-TW" dirty="0" smtClean="0"/>
              <a:t>1,600</a:t>
            </a:r>
            <a:r>
              <a:rPr lang="zh-TW" altLang="en-US" dirty="0" smtClean="0"/>
              <a:t>萬</a:t>
            </a:r>
            <a:r>
              <a:rPr lang="zh-TW" altLang="en-US" dirty="0"/>
              <a:t>像素以內，而</a:t>
            </a:r>
            <a:r>
              <a:rPr lang="zh-TW" altLang="en-US" dirty="0" smtClean="0"/>
              <a:t>影片則</a:t>
            </a:r>
            <a:r>
              <a:rPr lang="zh-TW" altLang="en-US" dirty="0"/>
              <a:t>只要是不超過</a:t>
            </a:r>
            <a:r>
              <a:rPr lang="en-US" altLang="zh-TW" dirty="0"/>
              <a:t>1080p</a:t>
            </a:r>
            <a:r>
              <a:rPr lang="zh-TW" altLang="en-US" dirty="0"/>
              <a:t>，就都不會佔用到雲端硬碟的儲存空間，且可以使用電腦</a:t>
            </a:r>
            <a:r>
              <a:rPr lang="zh-TW" altLang="en-US" dirty="0" smtClean="0"/>
              <a:t>、智慧型</a:t>
            </a:r>
            <a:r>
              <a:rPr lang="zh-TW" altLang="en-US" dirty="0"/>
              <a:t>手機或是平板電腦等裝置存取相片或</a:t>
            </a:r>
            <a:r>
              <a:rPr lang="zh-TW" altLang="en-US" dirty="0" smtClean="0"/>
              <a:t>影片。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9-4-8</a:t>
            </a:r>
            <a:r>
              <a:rPr lang="en-US" altLang="zh-TW" dirty="0"/>
              <a:t>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4557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08" y="1689913"/>
            <a:ext cx="7285721" cy="415286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9-4-8</a:t>
            </a:r>
            <a:r>
              <a:rPr lang="en-US" altLang="zh-TW" dirty="0"/>
              <a:t>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0118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相簿</a:t>
            </a:r>
            <a:r>
              <a:rPr lang="zh-TW" altLang="en-US" dirty="0"/>
              <a:t>中的所有相片都會由系統自動進行安全備份、歸類整理以及</a:t>
            </a:r>
            <a:r>
              <a:rPr lang="zh-TW" altLang="en-US" dirty="0" smtClean="0"/>
              <a:t>加上標籤</a:t>
            </a:r>
            <a:r>
              <a:rPr lang="zh-TW" altLang="en-US" dirty="0"/>
              <a:t>，讓我們在尋找相片時，更快也更</a:t>
            </a:r>
            <a:r>
              <a:rPr lang="zh-TW" altLang="en-US" dirty="0" smtClean="0"/>
              <a:t>容易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只要</a:t>
            </a:r>
            <a:r>
              <a:rPr lang="zh-TW" altLang="en-US" dirty="0"/>
              <a:t>點選搜尋欄，輸入</a:t>
            </a:r>
            <a:r>
              <a:rPr lang="zh-TW" altLang="en-US" dirty="0" smtClean="0"/>
              <a:t>關鍵字</a:t>
            </a:r>
            <a:r>
              <a:rPr lang="zh-TW" altLang="en-US" dirty="0"/>
              <a:t>便可搜尋到相關的</a:t>
            </a:r>
            <a:r>
              <a:rPr lang="zh-TW" altLang="en-US" dirty="0" smtClean="0"/>
              <a:t>相片。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9-4-8</a:t>
            </a:r>
            <a:r>
              <a:rPr lang="en-US" altLang="zh-TW" dirty="0"/>
              <a:t>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1526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37" y="1817951"/>
            <a:ext cx="6836464" cy="389678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9-4-8</a:t>
            </a:r>
            <a:r>
              <a:rPr lang="en-US" altLang="zh-TW" dirty="0"/>
              <a:t>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0085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相簿</a:t>
            </a:r>
            <a:r>
              <a:rPr lang="zh-TW" altLang="en-US" dirty="0"/>
              <a:t>具有強大的辨識功能，會分析相片內容，自動辨識出相片裡的</a:t>
            </a:r>
            <a:r>
              <a:rPr lang="zh-TW" altLang="en-US" dirty="0" smtClean="0"/>
              <a:t>人物</a:t>
            </a:r>
            <a:r>
              <a:rPr lang="zh-TW" altLang="en-US" dirty="0"/>
              <a:t>、景色、地點及情境等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而</a:t>
            </a:r>
            <a:r>
              <a:rPr lang="zh-TW" altLang="en-US" dirty="0"/>
              <a:t>辨識人物臉孔這方面，更是強大，會自動幫我們</a:t>
            </a:r>
            <a:r>
              <a:rPr lang="zh-TW" altLang="en-US" dirty="0" smtClean="0"/>
              <a:t>依據人物</a:t>
            </a:r>
            <a:r>
              <a:rPr lang="zh-TW" altLang="en-US" dirty="0"/>
              <a:t>臉孔做出分類，查看不同人物的相關</a:t>
            </a:r>
            <a:r>
              <a:rPr lang="zh-TW" altLang="en-US" dirty="0" smtClean="0"/>
              <a:t>照片。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9-4-8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464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96" y="1555184"/>
            <a:ext cx="7148146" cy="442232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9-4-8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1500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點選使用者，即可看到被辨識出的人物臉孔，點選該人物後，即可搜尋出與</a:t>
            </a:r>
            <a:r>
              <a:rPr lang="zh-TW" altLang="en-US" dirty="0" smtClean="0"/>
              <a:t>該人物</a:t>
            </a:r>
            <a:r>
              <a:rPr lang="zh-TW" altLang="en-US" dirty="0"/>
              <a:t>相關的所有</a:t>
            </a:r>
            <a:r>
              <a:rPr lang="zh-TW" altLang="en-US" dirty="0" smtClean="0"/>
              <a:t>相片。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9-4-8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905" y="2906043"/>
            <a:ext cx="5368222" cy="33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72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相簿</a:t>
            </a:r>
            <a:r>
              <a:rPr lang="zh-TW" altLang="en-US" dirty="0"/>
              <a:t>中可以幫相片套用濾鏡、裁剪、旋轉或調整</a:t>
            </a:r>
            <a:r>
              <a:rPr lang="zh-TW" altLang="en-US" dirty="0" smtClean="0"/>
              <a:t>色彩，</a:t>
            </a:r>
            <a:r>
              <a:rPr lang="zh-TW" altLang="en-US" dirty="0"/>
              <a:t>還能幫相片製作美術拼貼及建立動畫效果。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9-4-8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291" y="2950399"/>
            <a:ext cx="5095747" cy="31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38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64" y="1880230"/>
            <a:ext cx="6348010" cy="37722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9-1-3</a:t>
            </a:r>
            <a:r>
              <a:rPr lang="zh-TW" altLang="en-US" dirty="0" smtClean="0"/>
              <a:t> 雲端運算的部署模型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1800" y="6448425"/>
            <a:ext cx="984250" cy="365125"/>
          </a:xfrm>
        </p:spPr>
        <p:txBody>
          <a:bodyPr/>
          <a:lstStyle/>
          <a:p>
            <a:fld id="{2136F2EA-EAEC-4B3F-B295-6CF819865E7E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536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相簿</a:t>
            </a:r>
            <a:r>
              <a:rPr lang="zh-TW" altLang="en-US" dirty="0"/>
              <a:t>支援使用</a:t>
            </a:r>
            <a:r>
              <a:rPr lang="en-US" altLang="zh-TW" dirty="0" smtClean="0"/>
              <a:t>iOS</a:t>
            </a:r>
            <a:r>
              <a:rPr lang="zh-TW" altLang="en-US" dirty="0" smtClean="0"/>
              <a:t>及</a:t>
            </a:r>
            <a:r>
              <a:rPr lang="en-US" altLang="zh-TW" dirty="0" smtClean="0"/>
              <a:t>Android</a:t>
            </a:r>
            <a:r>
              <a:rPr lang="zh-TW" altLang="en-US" dirty="0" smtClean="0"/>
              <a:t>系統</a:t>
            </a:r>
            <a:r>
              <a:rPr lang="zh-TW" altLang="en-US" dirty="0"/>
              <a:t>的行動</a:t>
            </a:r>
            <a:r>
              <a:rPr lang="zh-TW" altLang="en-US" dirty="0" smtClean="0"/>
              <a:t>裝置。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9-4-8	</a:t>
            </a:r>
            <a:r>
              <a:rPr lang="zh-TW" altLang="en-US" dirty="0"/>
              <a:t>雲端相簿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313" y="2508624"/>
            <a:ext cx="6501703" cy="37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7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網路趨勢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FD1FA-F5B6-4BEC-BBEB-02AA6D6A4CCD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05814"/>
            <a:ext cx="9144000" cy="44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22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資料中心</a:t>
            </a:r>
            <a:r>
              <a:rPr lang="en-US" altLang="zh-TW" dirty="0"/>
              <a:t>(Data Center</a:t>
            </a:r>
            <a:r>
              <a:rPr lang="en-US" altLang="zh-TW" dirty="0" smtClean="0"/>
              <a:t>)</a:t>
            </a:r>
            <a:r>
              <a:rPr lang="zh-TW" altLang="en-US" dirty="0" smtClean="0"/>
              <a:t>又</a:t>
            </a:r>
            <a:r>
              <a:rPr lang="zh-TW" altLang="en-US" dirty="0"/>
              <a:t>稱為「數據中心」，是指專門用來執行應用程式或儲存巨量資料</a:t>
            </a:r>
            <a:r>
              <a:rPr lang="zh-TW" altLang="en-US" dirty="0" smtClean="0"/>
              <a:t>的特定</a:t>
            </a:r>
            <a:r>
              <a:rPr lang="zh-TW" altLang="en-US" dirty="0"/>
              <a:t>地點，它通常擁有大量的電腦系統、伺服器、網路通訊系統和儲存設備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因此</a:t>
            </a:r>
            <a:r>
              <a:rPr lang="zh-TW" altLang="en-US" dirty="0"/>
              <a:t>同時會</a:t>
            </a:r>
            <a:r>
              <a:rPr lang="zh-TW" altLang="en-US" dirty="0" smtClean="0"/>
              <a:t>有不</a:t>
            </a:r>
            <a:r>
              <a:rPr lang="zh-TW" altLang="en-US" dirty="0"/>
              <a:t>斷電系統、環境監控設備等設備，用來支撐並維護系統正常運作及環境安全。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資料中心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FD1FA-F5B6-4BEC-BBEB-02AA6D6A4CCD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6163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人工智慧</a:t>
            </a:r>
            <a:r>
              <a:rPr lang="zh-TW" altLang="en-US" dirty="0"/>
              <a:t>、物聯網等新興科技發展，都須仰賴大數據支持，因此資料中心的需求也</a:t>
            </a:r>
            <a:r>
              <a:rPr lang="zh-TW" altLang="en-US" dirty="0" smtClean="0"/>
              <a:t>與日俱增</a:t>
            </a:r>
            <a:r>
              <a:rPr lang="zh-TW" altLang="en-US" dirty="0"/>
              <a:t>，致使各雲端服務供應商在全球各地不斷增設其運算機房和資料中心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Google</a:t>
            </a:r>
            <a:r>
              <a:rPr lang="zh-TW" altLang="en-US" dirty="0" smtClean="0"/>
              <a:t>在全球建立</a:t>
            </a:r>
            <a:r>
              <a:rPr lang="zh-TW" altLang="en-US" dirty="0"/>
              <a:t>了</a:t>
            </a:r>
            <a:r>
              <a:rPr lang="en-US" altLang="zh-TW" dirty="0" smtClean="0"/>
              <a:t>15</a:t>
            </a:r>
            <a:r>
              <a:rPr lang="zh-TW" altLang="en-US" dirty="0" smtClean="0"/>
              <a:t>座</a:t>
            </a:r>
            <a:r>
              <a:rPr lang="zh-TW" altLang="en-US" dirty="0"/>
              <a:t>大型資料中心，</a:t>
            </a:r>
            <a:r>
              <a:rPr lang="zh-TW" altLang="en-US" dirty="0" smtClean="0"/>
              <a:t>這些</a:t>
            </a:r>
            <a:r>
              <a:rPr lang="zh-TW" altLang="en-US" dirty="0"/>
              <a:t>資料中心以超大頻寬設備</a:t>
            </a:r>
            <a:r>
              <a:rPr lang="zh-TW" altLang="en-US" dirty="0" smtClean="0"/>
              <a:t>及上百萬</a:t>
            </a:r>
            <a:r>
              <a:rPr lang="zh-TW" altLang="en-US" dirty="0"/>
              <a:t>臺伺服器來供應雲端</a:t>
            </a:r>
            <a:r>
              <a:rPr lang="zh-TW" altLang="en-US" dirty="0" smtClean="0"/>
              <a:t>服務</a:t>
            </a:r>
            <a:r>
              <a:rPr lang="zh-TW" altLang="en-US" dirty="0"/>
              <a:t>的需求，因此其規模及</a:t>
            </a:r>
            <a:r>
              <a:rPr lang="zh-TW" altLang="en-US" dirty="0" smtClean="0"/>
              <a:t>消耗的</a:t>
            </a:r>
            <a:r>
              <a:rPr lang="zh-TW" altLang="en-US" dirty="0"/>
              <a:t>電力幾乎等同於一座小型</a:t>
            </a:r>
            <a:r>
              <a:rPr lang="zh-TW" altLang="en-US" dirty="0" smtClean="0"/>
              <a:t>城市</a:t>
            </a:r>
            <a:r>
              <a:rPr lang="zh-TW" altLang="en-US" dirty="0"/>
              <a:t>。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資料中心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FD1FA-F5B6-4BEC-BBEB-02AA6D6A4CCD}" type="slidenum">
              <a:rPr lang="en-US" altLang="zh-TW" smtClean="0"/>
              <a:pPr>
                <a:defRPr/>
              </a:pPr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2945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833" y="1678283"/>
            <a:ext cx="4526672" cy="4176122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資料中心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FD1FA-F5B6-4BEC-BBEB-02AA6D6A4CCD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7376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9-2-1 </a:t>
            </a:r>
            <a:r>
              <a:rPr lang="zh-TW" altLang="en-US" dirty="0" smtClean="0">
                <a:hlinkClick r:id="rId2" action="ppaction://hlinksldjump"/>
              </a:rPr>
              <a:t>邊緣運算</a:t>
            </a:r>
            <a:endParaRPr lang="en-US" altLang="zh-TW" dirty="0"/>
          </a:p>
          <a:p>
            <a:r>
              <a:rPr lang="en-US" altLang="zh-TW" dirty="0" smtClean="0">
                <a:hlinkClick r:id="rId3" action="ppaction://hlinksldjump"/>
              </a:rPr>
              <a:t>9-2-2 </a:t>
            </a:r>
            <a:r>
              <a:rPr lang="zh-TW" altLang="en-US" dirty="0" smtClean="0">
                <a:hlinkClick r:id="rId3" action="ppaction://hlinksldjump"/>
              </a:rPr>
              <a:t>霧</a:t>
            </a:r>
            <a:r>
              <a:rPr lang="zh-TW" altLang="en-US" dirty="0">
                <a:hlinkClick r:id="rId3" action="ppaction://hlinksldjump"/>
              </a:rPr>
              <a:t>運算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9-2 </a:t>
            </a:r>
            <a:r>
              <a:rPr lang="zh-TW" altLang="en-US" dirty="0" smtClean="0"/>
              <a:t>邊緣</a:t>
            </a:r>
            <a:r>
              <a:rPr lang="zh-TW" altLang="en-US" dirty="0"/>
              <a:t>運算與霧運算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BFD1FA-F5B6-4BEC-BBEB-02AA6D6A4CCD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7265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邊緣運算</a:t>
            </a:r>
            <a:r>
              <a:rPr lang="en-US" altLang="zh-TW" dirty="0"/>
              <a:t>(Edge Computing</a:t>
            </a:r>
            <a:r>
              <a:rPr lang="en-US" altLang="zh-TW" dirty="0" smtClean="0"/>
              <a:t>)</a:t>
            </a:r>
            <a:r>
              <a:rPr lang="zh-TW" altLang="en-US" dirty="0" smtClean="0"/>
              <a:t>與</a:t>
            </a:r>
            <a:r>
              <a:rPr lang="zh-TW" altLang="en-US" dirty="0"/>
              <a:t>雲端運算一樣是分散式運算，係指將資料的</a:t>
            </a:r>
            <a:r>
              <a:rPr lang="zh-TW" altLang="en-US" dirty="0" smtClean="0"/>
              <a:t>處理與</a:t>
            </a:r>
            <a:r>
              <a:rPr lang="zh-TW" altLang="en-US" dirty="0"/>
              <a:t>運算，往資料來源移動得更近一點，縮短網路傳輸的延遲，加快現場即時反應</a:t>
            </a:r>
            <a:r>
              <a:rPr lang="zh-TW" altLang="en-US" dirty="0" smtClean="0"/>
              <a:t>，以</a:t>
            </a:r>
            <a:r>
              <a:rPr lang="zh-TW" altLang="en-US" dirty="0"/>
              <a:t>更快的獲得資料分析的結果，讓雲端資料中心負載降低，以提高資料分析的</a:t>
            </a:r>
            <a:r>
              <a:rPr lang="zh-TW" altLang="en-US" dirty="0" smtClean="0"/>
              <a:t>速度與</a:t>
            </a:r>
            <a:r>
              <a:rPr lang="zh-TW" altLang="en-US" dirty="0"/>
              <a:t>效率等。</a:t>
            </a:r>
          </a:p>
          <a:p>
            <a:r>
              <a:rPr lang="zh-TW" altLang="en-US" dirty="0" smtClean="0"/>
              <a:t>主要</a:t>
            </a:r>
            <a:r>
              <a:rPr lang="zh-TW" altLang="en-US" dirty="0"/>
              <a:t>應用於即時分析、</a:t>
            </a:r>
            <a:r>
              <a:rPr lang="en-US" altLang="zh-TW" dirty="0" err="1"/>
              <a:t>IoT</a:t>
            </a:r>
            <a:r>
              <a:rPr lang="zh-TW" altLang="en-US" dirty="0"/>
              <a:t>、擴增實境、虛擬實境、自駕車、無人機</a:t>
            </a:r>
            <a:r>
              <a:rPr lang="zh-TW" altLang="en-US" dirty="0" smtClean="0"/>
              <a:t>、機器人</a:t>
            </a:r>
            <a:r>
              <a:rPr lang="zh-TW" altLang="en-US" dirty="0"/>
              <a:t>等。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9-2-1	</a:t>
            </a:r>
            <a:r>
              <a:rPr lang="zh-TW" altLang="en-US" dirty="0"/>
              <a:t>邊緣運算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554711-405E-49FB-B354-E7324676B36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9983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網際網路">
  <a:themeElements>
    <a:clrScheme name="自訂 1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A8EBEF"/>
      </a:hlink>
      <a:folHlink>
        <a:srgbClr val="A0ACB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網際網路" id="{E7402E39-4EAB-4CA8-A087-4645542AEB4C}" vid="{03845439-27CA-45A2-B8C6-6CD6B95B1AA4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網際網路</Template>
  <TotalTime>2212</TotalTime>
  <Words>2663</Words>
  <Application>Microsoft Office PowerPoint</Application>
  <PresentationFormat>如螢幕大小 (4:3)</PresentationFormat>
  <Paragraphs>255</Paragraphs>
  <Slides>74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1" baseType="lpstr">
      <vt:lpstr>微軟正黑體</vt:lpstr>
      <vt:lpstr>新細明體</vt:lpstr>
      <vt:lpstr>Arial</vt:lpstr>
      <vt:lpstr>Calibri</vt:lpstr>
      <vt:lpstr>Trebuchet MS</vt:lpstr>
      <vt:lpstr>Wingdings</vt:lpstr>
      <vt:lpstr>網際網路</vt:lpstr>
      <vt:lpstr>CHAPTER09 雲端運算與雲端服務</vt:lpstr>
      <vt:lpstr>9-1 雲端運算</vt:lpstr>
      <vt:lpstr>9-1-1 認識雲端運算</vt:lpstr>
      <vt:lpstr>9-1-1 認識雲端運算</vt:lpstr>
      <vt:lpstr>9-1-2 雲端運算的特徵</vt:lpstr>
      <vt:lpstr>9-1-3 雲端運算的部署模型</vt:lpstr>
      <vt:lpstr>9-1-3 雲端運算的部署模型</vt:lpstr>
      <vt:lpstr>9-2 邊緣運算與霧運算</vt:lpstr>
      <vt:lpstr>9-2-1 邊緣運算</vt:lpstr>
      <vt:lpstr>9-2-1 邊緣運算</vt:lpstr>
      <vt:lpstr>9-2-1 邊緣運算</vt:lpstr>
      <vt:lpstr>9-2-2 霧運算</vt:lpstr>
      <vt:lpstr>9-2-2 霧運算</vt:lpstr>
      <vt:lpstr>9-2-2 霧運算</vt:lpstr>
      <vt:lpstr>9-2-2 霧運算</vt:lpstr>
      <vt:lpstr>9-3 雲端服務</vt:lpstr>
      <vt:lpstr>9-3 雲端服務</vt:lpstr>
      <vt:lpstr>9-3 雲端服務</vt:lpstr>
      <vt:lpstr>9-3-1 基礎設施即服務</vt:lpstr>
      <vt:lpstr>9-3-1 基礎設施即服務</vt:lpstr>
      <vt:lpstr>9-3-2 平台即服務</vt:lpstr>
      <vt:lpstr>9-3-2 平台即服務</vt:lpstr>
      <vt:lpstr>9-3-3 軟體即服務</vt:lpstr>
      <vt:lpstr>9-3-3 軟體即服務</vt:lpstr>
      <vt:lpstr>9-3-3 軟體即服務</vt:lpstr>
      <vt:lpstr>9-4 雲端工具軟體</vt:lpstr>
      <vt:lpstr>9-4-1 雲端硬碟</vt:lpstr>
      <vt:lpstr>9-4-1 雲端硬碟</vt:lpstr>
      <vt:lpstr>9-4-1 雲端硬碟</vt:lpstr>
      <vt:lpstr>9-4-1 雲端硬碟</vt:lpstr>
      <vt:lpstr>9-4-1 雲端硬碟</vt:lpstr>
      <vt:lpstr>9-4-1 雲端硬碟</vt:lpstr>
      <vt:lpstr>9-4-2 雲端辦公室軟體</vt:lpstr>
      <vt:lpstr>9-4-2 雲端辦公室軟體</vt:lpstr>
      <vt:lpstr>9-4-2 雲端辦公室軟體</vt:lpstr>
      <vt:lpstr>9-4-2 雲端辦公室軟體</vt:lpstr>
      <vt:lpstr>9-4-2 雲端辦公室軟體</vt:lpstr>
      <vt:lpstr>9-4-2 雲端辦公室軟體</vt:lpstr>
      <vt:lpstr>9-4-2 雲端辦公室軟體</vt:lpstr>
      <vt:lpstr>9-4-3 Google表單</vt:lpstr>
      <vt:lpstr>9-4-3 Google表單</vt:lpstr>
      <vt:lpstr>9-4-3 Google表單</vt:lpstr>
      <vt:lpstr>9-4-3 Google表單</vt:lpstr>
      <vt:lpstr>9-4-3 Google表單</vt:lpstr>
      <vt:lpstr>9-4-3 Google表單</vt:lpstr>
      <vt:lpstr>9-4-3 Google表單</vt:lpstr>
      <vt:lpstr>9-4-3 Google表單</vt:lpstr>
      <vt:lpstr>9-4-4 Google協作平台</vt:lpstr>
      <vt:lpstr>9-4-4 Google協作平台</vt:lpstr>
      <vt:lpstr>9-4-4 Google協作平台</vt:lpstr>
      <vt:lpstr>9-4-4 Google協作平台</vt:lpstr>
      <vt:lpstr>9-4-4 Google協作平台</vt:lpstr>
      <vt:lpstr>9-4-5 Google日曆</vt:lpstr>
      <vt:lpstr>9-4-5 Google日曆</vt:lpstr>
      <vt:lpstr>9-4-6 線上影像處理軟體</vt:lpstr>
      <vt:lpstr>9-4-6 線上影像處理軟體</vt:lpstr>
      <vt:lpstr>9-4-7 雲端記事本─Evernote</vt:lpstr>
      <vt:lpstr>9-4-7 雲端記事本─Evernote</vt:lpstr>
      <vt:lpstr>9-4-8 雲端相簿</vt:lpstr>
      <vt:lpstr>9-4-8 雲端相簿</vt:lpstr>
      <vt:lpstr>9-4-8 雲端相簿</vt:lpstr>
      <vt:lpstr>9-4-8 雲端相簿</vt:lpstr>
      <vt:lpstr>9-4-8 雲端相簿</vt:lpstr>
      <vt:lpstr>9-4-8 雲端相簿</vt:lpstr>
      <vt:lpstr>9-4-8 雲端相簿</vt:lpstr>
      <vt:lpstr>9-4-8 雲端相簿</vt:lpstr>
      <vt:lpstr>9-4-8 雲端相簿</vt:lpstr>
      <vt:lpstr>9-4-8 雲端相簿</vt:lpstr>
      <vt:lpstr>9-4-8 雲端相簿</vt:lpstr>
      <vt:lpstr>9-4-8 雲端相簿</vt:lpstr>
      <vt:lpstr>網路趨勢</vt:lpstr>
      <vt:lpstr>資料中心</vt:lpstr>
      <vt:lpstr>資料中心</vt:lpstr>
      <vt:lpstr>資料中心</vt:lpstr>
    </vt:vector>
  </TitlesOfParts>
  <Company>chwa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CHAPTER09</dc:title>
  <dc:creator>王小桃</dc:creator>
  <cp:lastModifiedBy>王小桃</cp:lastModifiedBy>
  <cp:revision>99</cp:revision>
  <dcterms:created xsi:type="dcterms:W3CDTF">2011-03-29T08:04:00Z</dcterms:created>
  <dcterms:modified xsi:type="dcterms:W3CDTF">2020-05-02T02:20:52Z</dcterms:modified>
</cp:coreProperties>
</file>